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512" r:id="rId4"/>
    <p:sldId id="519" r:id="rId5"/>
    <p:sldId id="514" r:id="rId6"/>
    <p:sldId id="518" r:id="rId7"/>
    <p:sldId id="520" r:id="rId8"/>
    <p:sldId id="516" r:id="rId9"/>
    <p:sldId id="513" r:id="rId10"/>
    <p:sldId id="515" r:id="rId11"/>
    <p:sldId id="517" r:id="rId12"/>
    <p:sldId id="504" r:id="rId13"/>
    <p:sldId id="260" r:id="rId14"/>
    <p:sldId id="262" r:id="rId15"/>
    <p:sldId id="264" r:id="rId16"/>
    <p:sldId id="523" r:id="rId17"/>
    <p:sldId id="505" r:id="rId18"/>
    <p:sldId id="507" r:id="rId19"/>
    <p:sldId id="511" r:id="rId20"/>
    <p:sldId id="508" r:id="rId21"/>
    <p:sldId id="510" r:id="rId22"/>
    <p:sldId id="521" r:id="rId23"/>
    <p:sldId id="524" r:id="rId24"/>
    <p:sldId id="525" r:id="rId25"/>
    <p:sldId id="526" r:id="rId26"/>
    <p:sldId id="522" r:id="rId27"/>
    <p:sldId id="263" r:id="rId28"/>
    <p:sldId id="506" r:id="rId29"/>
    <p:sldId id="265" r:id="rId30"/>
    <p:sldId id="26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  <a:srgbClr val="CFD5EA"/>
    <a:srgbClr val="4472C4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8" y="4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석영선" userId="5635ca12-d717-42cb-a980-f8130e0e4075" providerId="ADAL" clId="{203DAB9D-5437-49A3-857F-A712FCD128FF}"/>
    <pc:docChg chg="undo custSel modSld">
      <pc:chgData name="석영선" userId="5635ca12-d717-42cb-a980-f8130e0e4075" providerId="ADAL" clId="{203DAB9D-5437-49A3-857F-A712FCD128FF}" dt="2023-05-21T08:14:08.603" v="29" actId="20577"/>
      <pc:docMkLst>
        <pc:docMk/>
      </pc:docMkLst>
      <pc:sldChg chg="modSp mod">
        <pc:chgData name="석영선" userId="5635ca12-d717-42cb-a980-f8130e0e4075" providerId="ADAL" clId="{203DAB9D-5437-49A3-857F-A712FCD128FF}" dt="2023-05-21T08:14:08.603" v="29" actId="20577"/>
        <pc:sldMkLst>
          <pc:docMk/>
          <pc:sldMk cId="46910828" sldId="523"/>
        </pc:sldMkLst>
        <pc:spChg chg="mod">
          <ac:chgData name="석영선" userId="5635ca12-d717-42cb-a980-f8130e0e4075" providerId="ADAL" clId="{203DAB9D-5437-49A3-857F-A712FCD128FF}" dt="2023-05-21T08:13:14.745" v="7" actId="20577"/>
          <ac:spMkLst>
            <pc:docMk/>
            <pc:sldMk cId="46910828" sldId="523"/>
            <ac:spMk id="13" creationId="{2D0D5DDF-6968-C87C-2B80-7AF84B00B1A4}"/>
          </ac:spMkLst>
        </pc:spChg>
        <pc:graphicFrameChg chg="modGraphic">
          <ac:chgData name="석영선" userId="5635ca12-d717-42cb-a980-f8130e0e4075" providerId="ADAL" clId="{203DAB9D-5437-49A3-857F-A712FCD128FF}" dt="2023-05-21T08:14:08.603" v="29" actId="20577"/>
          <ac:graphicFrameMkLst>
            <pc:docMk/>
            <pc:sldMk cId="46910828" sldId="523"/>
            <ac:graphicFrameMk id="12" creationId="{C2F05920-A463-1AA2-E237-5A035ECECDE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DEF55-D4F1-4BFD-AB8D-FBF48D9C20A0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D5D1F-B40D-4763-BBD1-E8EED38A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89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2BA443-A8E7-43B8-9B10-6573C46E00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40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2BA443-A8E7-43B8-9B10-6573C46E00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0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2BA443-A8E7-43B8-9B10-6573C46E00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813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BA443-A8E7-43B8-9B10-6573C46E00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66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BA443-A8E7-43B8-9B10-6573C46E00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5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BA443-A8E7-43B8-9B10-6573C46E00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49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BA443-A8E7-43B8-9B10-6573C46E00C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6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B3B8-DE82-E0B4-35EF-4FC33C944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1C00EC-C272-90FF-8BAD-E5EF26080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A67FBB-5D21-6CAD-C3A7-D69A653B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13478-3DE9-AA0F-3F60-CF934380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17923-3740-5A3A-1EDA-C6752B737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6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0FD2F-66C9-D886-6025-C48C153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B3A25F-1028-E1C6-3DC7-5F8BA8F26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27395E-F5F0-0A84-E09F-BFF39AF1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DE8458-D278-4620-77A0-4E2948C5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72D27C-20E7-A902-10BB-E7F7F56B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5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9AF497-6A40-C401-BD1B-12A762E92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329892-ACC8-41A4-E0D0-45940ACCC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F9509A-8C72-C98A-83E6-C1CB1ED4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913EA-7B33-AD60-9D2B-18443856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767A1-D5EE-B771-C9E3-36C8282F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99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71A90-74FC-CBE6-8E5B-59E307ED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423CC6-FD14-21EF-CF79-DEBF5CB0A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9CDB8-21F5-9AD6-9247-B1D5CE29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874D0-3FC6-5B9F-C406-EAC553F16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21423-57E0-0768-2850-54927DD0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36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73C12-A66A-3F65-1452-28387E20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E790B1-3C42-9FA3-B8BF-A294FD5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556EB-9A46-2F3C-EA1D-274F8D37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282343-4ED6-D7F8-3174-EB68BF55F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0F6BD-C886-0880-84C2-8940605E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26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6CB33-DA0E-ECA5-FA99-38F9941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387FB3-2C81-0CA1-B40F-B8052848F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5136AF-0D2E-03E1-9AA4-0988E3848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00D2EE-B0EC-446F-C46E-E224E68F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D7E8F-CACA-4532-384D-967C1C7B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6BDEE6-271A-43F0-4657-55DBD148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68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2E228-BEA7-7F06-A6C8-03EFE4BE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475BE-9159-CBBA-FDDF-2F10E19A8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E406A6-B156-0AE5-7EC6-42808DDD6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D77D4E-CBC6-C14A-7D72-7A5877EA3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F46EE3-956A-CBCB-1C38-404838606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051565-594A-1BA7-BB0E-87E97B5B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04E2E8-2FFC-0294-47EF-E904ABCE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9E7196-DB4F-E281-F556-A7A6BC89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6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62D4A-FB59-E2B9-72C0-05E25224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C5C5C-96D8-D122-776D-D7B6CE45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837ADB-9CA4-53DC-97D1-A270A31F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3BE473-2426-F4F8-5DCC-AAFE4548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7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252AE2-2C29-8701-07A1-A0496C43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04A686-00D3-93D9-35BB-8ACA57A6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DAAD-F4FD-DB8D-9068-9D75C4F7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7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F5A3F-8CBA-357B-2067-5B9D788B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760265-A11B-21F5-5A66-DC6B42113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B7EB1B-05C5-B024-65D7-5D5C149B5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BF805D-CF3A-0141-A30F-6A213C677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9C21C-9B24-776D-6836-2B116FCEE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FE5C5-7E37-94E8-4FD9-929A6891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AF09B-E6AD-1976-F482-725CE4A6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44C972-2B52-BD8F-D003-F8212DBFF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411D7-458E-6165-EFDF-DB95E4023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D78428-050B-9657-A8CA-A5B7EBF0E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A4A5FE-7D8C-8E92-6F87-F0DD57908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A7A358-F8DD-266D-FFB8-0CA1DC1B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3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5E15F9-ED0F-D555-A5F6-3D704E299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827290-24D2-CD43-775C-FCF412106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AC0CAC-44B5-1513-AD7B-138099467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0476-3BC0-45EA-BC37-944107BFB682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ED217-96B4-9B99-3288-54614415A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D90C4-266A-DB93-9703-EEB8E20FA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3B53A-8DB8-43FF-9C11-A77089BA4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56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-yoO5jN6u8" TargetMode="External"/><Relationship Id="rId2" Type="http://schemas.openxmlformats.org/officeDocument/2006/relationships/hyperlink" Target="https://ijisrt.com/wp-content/uploads/2017/05/Design-of-Rocker-Bogie-Mechanism-1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1CD0AC-B6F0-D9E0-6018-6332DE85D55B}"/>
              </a:ext>
            </a:extLst>
          </p:cNvPr>
          <p:cNvSpPr/>
          <p:nvPr/>
        </p:nvSpPr>
        <p:spPr>
          <a:xfrm>
            <a:off x="9541165" y="0"/>
            <a:ext cx="2650836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0EF87D-80D5-BEE8-D10A-C900B614B1FF}"/>
              </a:ext>
            </a:extLst>
          </p:cNvPr>
          <p:cNvSpPr/>
          <p:nvPr/>
        </p:nvSpPr>
        <p:spPr>
          <a:xfrm>
            <a:off x="1200727" y="1109087"/>
            <a:ext cx="11000509" cy="2752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3600" b="1" dirty="0">
                <a:solidFill>
                  <a:schemeClr val="tx1"/>
                </a:solidFill>
                <a:latin typeface="+mj-ea"/>
                <a:ea typeface="+mj-ea"/>
              </a:rPr>
              <a:t>   Rocker-Bogie </a:t>
            </a:r>
            <a:r>
              <a:rPr lang="ko-KR" altLang="en-US" sz="3600" b="1" dirty="0">
                <a:solidFill>
                  <a:schemeClr val="tx1"/>
                </a:solidFill>
                <a:latin typeface="+mj-ea"/>
                <a:ea typeface="+mj-ea"/>
              </a:rPr>
              <a:t>메커니즘 기반 야외 배달 로봇</a:t>
            </a:r>
            <a:endParaRPr lang="en-US" altLang="ko-KR" sz="36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     </a:t>
            </a:r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실내외 식음료 배송용 </a:t>
            </a:r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AMR </a:t>
            </a:r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개발 프로젝트</a:t>
            </a:r>
            <a:endParaRPr lang="en-US" altLang="ko-KR" sz="24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1A8873C-CDFF-FDE8-3E5D-326415EA41C2}"/>
              </a:ext>
            </a:extLst>
          </p:cNvPr>
          <p:cNvCxnSpPr/>
          <p:nvPr/>
        </p:nvCxnSpPr>
        <p:spPr>
          <a:xfrm>
            <a:off x="1832948" y="3078199"/>
            <a:ext cx="6862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B45248-20C6-CE5B-A5B6-FE654E847851}"/>
              </a:ext>
            </a:extLst>
          </p:cNvPr>
          <p:cNvGrpSpPr/>
          <p:nvPr/>
        </p:nvGrpSpPr>
        <p:grpSpPr>
          <a:xfrm>
            <a:off x="720437" y="1226768"/>
            <a:ext cx="2927971" cy="574832"/>
            <a:chOff x="914401" y="3195785"/>
            <a:chExt cx="2927971" cy="57483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371EA8B-281B-CA25-AD77-8FE794BBD88F}"/>
                </a:ext>
              </a:extLst>
            </p:cNvPr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서울과학기술대학교 - 대학소개 - 대학상징 - 로고 및 UI - 심볼마크">
              <a:extLst>
                <a:ext uri="{FF2B5EF4-FFF2-40B4-BE49-F238E27FC236}">
                  <a16:creationId xmlns:a16="http://schemas.microsoft.com/office/drawing/2014/main" id="{DA89CC73-2D5C-B5B3-E6C5-49CBC83A8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98182" y1="40769" x2="67273" y2="40385"/>
                          <a14:foregroundMark x1="67273" y1="40769" x2="68000" y2="72692"/>
                          <a14:foregroundMark x1="68000" y1="72692" x2="97091" y2="72308"/>
                        </a14:backgroundRemoval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371" y="3263177"/>
              <a:ext cx="529457" cy="507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507217-C7AE-00B6-C6D1-FFE128A86FE3}"/>
                </a:ext>
              </a:extLst>
            </p:cNvPr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A6B4A6-8DD4-A885-6FE4-F40E69A99411}"/>
              </a:ext>
            </a:extLst>
          </p:cNvPr>
          <p:cNvCxnSpPr/>
          <p:nvPr/>
        </p:nvCxnSpPr>
        <p:spPr>
          <a:xfrm>
            <a:off x="1623798" y="3281649"/>
            <a:ext cx="0" cy="3505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FECD949-BD9C-8F61-D1C9-B2676CE401B5}"/>
              </a:ext>
            </a:extLst>
          </p:cNvPr>
          <p:cNvSpPr txBox="1"/>
          <p:nvPr/>
        </p:nvSpPr>
        <p:spPr>
          <a:xfrm>
            <a:off x="1033592" y="4221794"/>
            <a:ext cx="3307064" cy="9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2023 – 1 Capstone Design (1)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-10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2800" b="1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 발표</a:t>
            </a:r>
            <a:endParaRPr kumimoji="0" lang="en-US" altLang="ko-KR" sz="2800" b="1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A66A2-9F14-FCD8-4E5C-A8C772FE72C0}"/>
              </a:ext>
            </a:extLst>
          </p:cNvPr>
          <p:cNvSpPr txBox="1"/>
          <p:nvPr/>
        </p:nvSpPr>
        <p:spPr>
          <a:xfrm>
            <a:off x="1033592" y="5312613"/>
            <a:ext cx="3039346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서울과학기술대학교 기계시스템디자인공학과</a:t>
            </a:r>
            <a:endParaRPr kumimoji="0" lang="en-US" altLang="ko-KR" sz="1200" b="1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 교수 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200" b="1" i="0" u="none" strike="noStrike" kern="1200" cap="none" spc="-10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김종형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교수님</a:t>
            </a:r>
            <a:endParaRPr kumimoji="0" lang="en-US" altLang="ko-KR" sz="1200" b="1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 교수 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200" b="1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박희재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교수님</a:t>
            </a:r>
            <a:endParaRPr kumimoji="0" lang="en-US" altLang="ko-KR" sz="1200" b="1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11BDCE7-7879-2C88-A362-947ED6122B54}"/>
              </a:ext>
            </a:extLst>
          </p:cNvPr>
          <p:cNvCxnSpPr>
            <a:cxnSpLocks/>
          </p:cNvCxnSpPr>
          <p:nvPr/>
        </p:nvCxnSpPr>
        <p:spPr>
          <a:xfrm>
            <a:off x="1067550" y="5266433"/>
            <a:ext cx="2949972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6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회로 구성과 주행 테스트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732B182-E33E-E0F7-2824-7509B1D1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884" y="1685236"/>
            <a:ext cx="7167921" cy="4363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295C1A-2BA1-4203-708E-DCB77903D9A3}"/>
              </a:ext>
            </a:extLst>
          </p:cNvPr>
          <p:cNvSpPr txBox="1"/>
          <p:nvPr/>
        </p:nvSpPr>
        <p:spPr>
          <a:xfrm>
            <a:off x="1199211" y="120506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 개요도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회로 구성과 주행 테스트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KakaoTalk_20230517_150846330">
            <a:hlinkClick r:id="" action="ppaction://media"/>
            <a:extLst>
              <a:ext uri="{FF2B5EF4-FFF2-40B4-BE49-F238E27FC236}">
                <a16:creationId xmlns:a16="http://schemas.microsoft.com/office/drawing/2014/main" id="{60C10A05-A89B-A1BB-D0B9-326384CC6F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3207" y="1790554"/>
            <a:ext cx="5825586" cy="327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41E2A-2B25-3F9A-6FF3-025A9A29C25A}"/>
              </a:ext>
            </a:extLst>
          </p:cNvPr>
          <p:cNvSpPr txBox="1"/>
          <p:nvPr/>
        </p:nvSpPr>
        <p:spPr>
          <a:xfrm>
            <a:off x="2946400" y="5595120"/>
            <a:ext cx="614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실험을 통해 별도의 추가적인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조향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메커니즘 없이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모터의 차동조향으로 선회가능한 것을 확인함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8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0D618-27F4-431D-A6F4-C09D1C0A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200" y="3162271"/>
            <a:ext cx="2641600" cy="108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4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링크 최적화 실험</a:t>
            </a:r>
            <a:endParaRPr lang="ko-KR" altLang="ko-KR" sz="2400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76703E0-AA86-48B9-B44F-D90848C3518D}"/>
              </a:ext>
            </a:extLst>
          </p:cNvPr>
          <p:cNvCxnSpPr>
            <a:cxnSpLocks/>
          </p:cNvCxnSpPr>
          <p:nvPr/>
        </p:nvCxnSpPr>
        <p:spPr>
          <a:xfrm>
            <a:off x="5356225" y="2781300"/>
            <a:ext cx="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E602FBE8-85CC-4B2A-8991-DB7E83A5B0B0}"/>
              </a:ext>
            </a:extLst>
          </p:cNvPr>
          <p:cNvSpPr/>
          <p:nvPr/>
        </p:nvSpPr>
        <p:spPr>
          <a:xfrm>
            <a:off x="4593590" y="2908624"/>
            <a:ext cx="101600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4A20EAA2-3908-4B05-A506-FD43F1C5124F}"/>
              </a:ext>
            </a:extLst>
          </p:cNvPr>
          <p:cNvSpPr/>
          <p:nvPr/>
        </p:nvSpPr>
        <p:spPr>
          <a:xfrm flipH="1">
            <a:off x="7290582" y="2908625"/>
            <a:ext cx="126218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57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링크 최적화 실험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F5AE767B-80BE-463A-80E8-F68EC8E34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6254" y="5329480"/>
            <a:ext cx="6660110" cy="78802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 err="1"/>
              <a:t>라커보기</a:t>
            </a:r>
            <a:r>
              <a:rPr lang="ko-KR" altLang="en-US" sz="2000" dirty="0"/>
              <a:t> 설계 영상이나 논문을 보면 링크의 길이들을 임의로 잡고 진행하는 경우가 많음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125FE6-1784-498D-BD45-5AF03955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4" y="1528520"/>
            <a:ext cx="4631341" cy="3084032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76E33CC-4CB1-4465-9444-26762EED5284}"/>
              </a:ext>
            </a:extLst>
          </p:cNvPr>
          <p:cNvSpPr txBox="1">
            <a:spLocks/>
          </p:cNvSpPr>
          <p:nvPr/>
        </p:nvSpPr>
        <p:spPr>
          <a:xfrm>
            <a:off x="647266" y="1409587"/>
            <a:ext cx="804386" cy="2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latin typeface="+mj-lt"/>
              </a:rPr>
              <a:t>[1] 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93235F-09B6-4211-8811-018CAC6E3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55" y="1526634"/>
            <a:ext cx="4665279" cy="3084029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0D2A7DB-347F-40C3-A3F8-CCE0357FB84C}"/>
              </a:ext>
            </a:extLst>
          </p:cNvPr>
          <p:cNvSpPr txBox="1">
            <a:spLocks/>
          </p:cNvSpPr>
          <p:nvPr/>
        </p:nvSpPr>
        <p:spPr>
          <a:xfrm>
            <a:off x="6342394" y="1409587"/>
            <a:ext cx="804386" cy="2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latin typeface="+mj-lt"/>
              </a:rPr>
              <a:t>[2] </a:t>
            </a:r>
            <a:endParaRPr lang="en-US" altLang="ko-K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링크 최적화 실험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D1504EAE-78F5-40BC-A410-E92888ED413C}"/>
              </a:ext>
            </a:extLst>
          </p:cNvPr>
          <p:cNvSpPr txBox="1">
            <a:spLocks/>
          </p:cNvSpPr>
          <p:nvPr/>
        </p:nvSpPr>
        <p:spPr>
          <a:xfrm>
            <a:off x="4073236" y="1966907"/>
            <a:ext cx="7824597" cy="759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/>
              <a:t>장애물의 높이에 따라 가장 적합한 </a:t>
            </a:r>
            <a:r>
              <a:rPr lang="ko-KR" altLang="en-US" sz="2000" dirty="0" err="1"/>
              <a:t>라커와</a:t>
            </a:r>
            <a:r>
              <a:rPr lang="ko-KR" altLang="en-US" sz="2000" dirty="0"/>
              <a:t> 보기의 길이를 구하기 위해 </a:t>
            </a:r>
            <a:endParaRPr lang="en-US" altLang="ko-KR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/>
              <a:t>링크의 장애물 극복 특성이 우수할수록 로봇 이동 수월</a:t>
            </a:r>
            <a:r>
              <a:rPr lang="en-US" altLang="ko-KR" sz="2000" dirty="0"/>
              <a:t>, </a:t>
            </a:r>
            <a:r>
              <a:rPr lang="ko-KR" altLang="en-US" sz="2000" dirty="0"/>
              <a:t>안정성 기대 </a:t>
            </a:r>
            <a:endParaRPr lang="en-US" altLang="ko-KR" sz="20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2D8BEE5-405C-4309-BEB8-FD369F40A7A6}"/>
              </a:ext>
            </a:extLst>
          </p:cNvPr>
          <p:cNvSpPr/>
          <p:nvPr/>
        </p:nvSpPr>
        <p:spPr>
          <a:xfrm>
            <a:off x="623507" y="1815960"/>
            <a:ext cx="2158409" cy="92333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713DC-38A4-441B-9D0D-309A285D82B0}"/>
              </a:ext>
            </a:extLst>
          </p:cNvPr>
          <p:cNvSpPr txBox="1"/>
          <p:nvPr/>
        </p:nvSpPr>
        <p:spPr>
          <a:xfrm>
            <a:off x="878702" y="1966907"/>
            <a:ext cx="164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링크 최적화 실험 이유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13C802F-B6B7-470D-8825-06EC3550683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81916" y="2277625"/>
            <a:ext cx="672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22D2DF46-501F-4FDC-9DD3-C1C826D54787}"/>
              </a:ext>
            </a:extLst>
          </p:cNvPr>
          <p:cNvSpPr txBox="1">
            <a:spLocks/>
          </p:cNvSpPr>
          <p:nvPr/>
        </p:nvSpPr>
        <p:spPr>
          <a:xfrm>
            <a:off x="4073236" y="3644295"/>
            <a:ext cx="7872303" cy="875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/>
              <a:t>최종 링크의 </a:t>
            </a:r>
            <a:r>
              <a:rPr lang="en-US" altLang="ko-KR" sz="1800" dirty="0"/>
              <a:t>2.5</a:t>
            </a:r>
            <a:r>
              <a:rPr lang="ko-KR" altLang="en-US" sz="1800" dirty="0"/>
              <a:t>배 축소 시킨 링크를 이용하여 약 </a:t>
            </a:r>
            <a:r>
              <a:rPr lang="en-US" altLang="ko-KR" sz="1800" dirty="0"/>
              <a:t>2cm</a:t>
            </a:r>
            <a:r>
              <a:rPr lang="ko-KR" altLang="en-US" sz="1800" dirty="0"/>
              <a:t>인 장애물을</a:t>
            </a:r>
            <a:br>
              <a:rPr lang="en-US" altLang="ko-KR" sz="1800" dirty="0"/>
            </a:br>
            <a:r>
              <a:rPr lang="ko-KR" altLang="en-US" sz="1800" dirty="0"/>
              <a:t>극복하는 시간 측정 및 분석 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8713ECE-34C4-4915-860E-DE2ADC8F2A0B}"/>
              </a:ext>
            </a:extLst>
          </p:cNvPr>
          <p:cNvSpPr/>
          <p:nvPr/>
        </p:nvSpPr>
        <p:spPr>
          <a:xfrm>
            <a:off x="623507" y="3410042"/>
            <a:ext cx="2158409" cy="92333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CD002-0E5E-4BB7-9ABD-B0E0C510A100}"/>
              </a:ext>
            </a:extLst>
          </p:cNvPr>
          <p:cNvSpPr txBox="1"/>
          <p:nvPr/>
        </p:nvSpPr>
        <p:spPr>
          <a:xfrm>
            <a:off x="878702" y="3687041"/>
            <a:ext cx="164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실험환경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9979DF9-E162-4DB5-9BAA-A696AC1C8E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781916" y="3871707"/>
            <a:ext cx="672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내용 개체 틀 2">
                <a:extLst>
                  <a:ext uri="{FF2B5EF4-FFF2-40B4-BE49-F238E27FC236}">
                    <a16:creationId xmlns:a16="http://schemas.microsoft.com/office/drawing/2014/main" id="{BD6E198F-96A9-4CF3-97BC-B82D8C439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236" y="5077809"/>
                <a:ext cx="7872303" cy="13449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ko-KR" altLang="en-US" sz="1700" dirty="0" err="1"/>
                  <a:t>라커</a:t>
                </a:r>
                <a:r>
                  <a:rPr lang="ko-KR" altLang="en-US" sz="1700" dirty="0"/>
                  <a:t> </a:t>
                </a:r>
                <a:r>
                  <a:rPr lang="en-US" altLang="ko-KR" sz="1700" dirty="0"/>
                  <a:t>3</a:t>
                </a:r>
                <a:r>
                  <a:rPr lang="ko-KR" altLang="en-US" sz="1700" dirty="0"/>
                  <a:t>개와 보기 </a:t>
                </a:r>
                <a:r>
                  <a:rPr lang="en-US" altLang="ko-KR" sz="1700" dirty="0"/>
                  <a:t>4</a:t>
                </a:r>
                <a:r>
                  <a:rPr lang="ko-KR" altLang="en-US" sz="1700" dirty="0"/>
                  <a:t>개의 링크를 출력하여 모든 조합을 실험하여 진행할 예정      </a:t>
                </a:r>
                <a:endParaRPr lang="en-US" altLang="ko-KR" sz="17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ko-KR" altLang="en-US" sz="1700" i="1">
                        <a:latin typeface="Cambria Math" panose="02040503050406030204" pitchFamily="18" charset="0"/>
                      </a:rPr>
                      <m:t>요</m:t>
                    </m:r>
                  </m:oMath>
                </a14:m>
                <a:r>
                  <a:rPr lang="ko-KR" altLang="en-US" sz="1700" dirty="0"/>
                  <a:t>인실험법에서 고안하여 가장 큰 </a:t>
                </a:r>
                <a:r>
                  <a:rPr lang="ko-KR" altLang="en-US" sz="1700" dirty="0" err="1"/>
                  <a:t>라커와</a:t>
                </a:r>
                <a:r>
                  <a:rPr lang="ko-KR" altLang="en-US" sz="1700" dirty="0"/>
                  <a:t> 보기</a:t>
                </a:r>
                <a:r>
                  <a:rPr lang="en-US" altLang="ko-KR" sz="1700" dirty="0"/>
                  <a:t>, </a:t>
                </a:r>
                <a:r>
                  <a:rPr lang="ko-KR" altLang="en-US" sz="1700" dirty="0"/>
                  <a:t>가장 작은 </a:t>
                </a:r>
                <a:r>
                  <a:rPr lang="ko-KR" altLang="en-US" sz="1700" dirty="0" err="1"/>
                  <a:t>라커와</a:t>
                </a:r>
                <a:r>
                  <a:rPr lang="ko-KR" altLang="en-US" sz="1700" dirty="0"/>
                  <a:t> 보기만 선정하여 </a:t>
                </a:r>
                <a:r>
                  <a:rPr lang="en-US" altLang="ko-KR" sz="1700" dirty="0"/>
                  <a:t>3</a:t>
                </a:r>
                <a:r>
                  <a:rPr lang="ko-KR" altLang="en-US" sz="1700" dirty="0"/>
                  <a:t>번 반복 실험 </a:t>
                </a:r>
                <a:endParaRPr lang="en-US" altLang="ko-KR" sz="1700" dirty="0"/>
              </a:p>
            </p:txBody>
          </p:sp>
        </mc:Choice>
        <mc:Fallback xmlns="">
          <p:sp>
            <p:nvSpPr>
              <p:cNvPr id="32" name="내용 개체 틀 2">
                <a:extLst>
                  <a:ext uri="{FF2B5EF4-FFF2-40B4-BE49-F238E27FC236}">
                    <a16:creationId xmlns:a16="http://schemas.microsoft.com/office/drawing/2014/main" id="{BD6E198F-96A9-4CF3-97BC-B82D8C439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36" y="5077809"/>
                <a:ext cx="7872303" cy="1344913"/>
              </a:xfrm>
              <a:prstGeom prst="rect">
                <a:avLst/>
              </a:prstGeom>
              <a:blipFill>
                <a:blip r:embed="rId3"/>
                <a:stretch>
                  <a:fillRect l="-387" t="-36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9883AB5-BA27-4F7E-B86A-3DE6A716FD83}"/>
              </a:ext>
            </a:extLst>
          </p:cNvPr>
          <p:cNvSpPr/>
          <p:nvPr/>
        </p:nvSpPr>
        <p:spPr>
          <a:xfrm>
            <a:off x="623507" y="4981779"/>
            <a:ext cx="2158409" cy="92333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12A170-BD4A-45D6-81E4-297ED3A546AA}"/>
              </a:ext>
            </a:extLst>
          </p:cNvPr>
          <p:cNvSpPr txBox="1"/>
          <p:nvPr/>
        </p:nvSpPr>
        <p:spPr>
          <a:xfrm>
            <a:off x="878702" y="5258778"/>
            <a:ext cx="164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링크 선정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EA16F55-8318-4877-BD6F-93B74E227BA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781916" y="5443444"/>
            <a:ext cx="672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링크 최적화 실험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KakaoTalk_20230510_192404240">
            <a:hlinkClick r:id="" action="ppaction://media"/>
            <a:extLst>
              <a:ext uri="{FF2B5EF4-FFF2-40B4-BE49-F238E27FC236}">
                <a16:creationId xmlns:a16="http://schemas.microsoft.com/office/drawing/2014/main" id="{41F89B92-51AD-43A2-A984-7DCC33E95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9803" y="1520695"/>
            <a:ext cx="7692393" cy="4326971"/>
          </a:xfrm>
          <a:prstGeom prst="rect">
            <a:avLst/>
          </a:prstGeom>
        </p:spPr>
      </p:pic>
      <p:sp>
        <p:nvSpPr>
          <p:cNvPr id="98" name="내용 개체 틀 2">
            <a:extLst>
              <a:ext uri="{FF2B5EF4-FFF2-40B4-BE49-F238E27FC236}">
                <a16:creationId xmlns:a16="http://schemas.microsoft.com/office/drawing/2014/main" id="{5E09A6D2-B9AC-419D-A381-F3FE0648D057}"/>
              </a:ext>
            </a:extLst>
          </p:cNvPr>
          <p:cNvSpPr txBox="1">
            <a:spLocks/>
          </p:cNvSpPr>
          <p:nvPr/>
        </p:nvSpPr>
        <p:spPr>
          <a:xfrm>
            <a:off x="5405769" y="6048295"/>
            <a:ext cx="1380460" cy="456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실험 진행</a:t>
            </a:r>
          </a:p>
        </p:txBody>
      </p:sp>
    </p:spTree>
    <p:extLst>
      <p:ext uri="{BB962C8B-B14F-4D97-AF65-F5344CB8AC3E}">
        <p14:creationId xmlns:p14="http://schemas.microsoft.com/office/powerpoint/2010/main" val="42547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2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C2F05920-A463-1AA2-E237-5A035ECECD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7722181"/>
              </p:ext>
            </p:extLst>
          </p:nvPr>
        </p:nvGraphicFramePr>
        <p:xfrm>
          <a:off x="1961210" y="2084244"/>
          <a:ext cx="79640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14">
                  <a:extLst>
                    <a:ext uri="{9D8B030D-6E8A-4147-A177-3AD203B41FA5}">
                      <a16:colId xmlns:a16="http://schemas.microsoft.com/office/drawing/2014/main" val="178068393"/>
                    </a:ext>
                  </a:extLst>
                </a:gridCol>
                <a:gridCol w="1991014">
                  <a:extLst>
                    <a:ext uri="{9D8B030D-6E8A-4147-A177-3AD203B41FA5}">
                      <a16:colId xmlns:a16="http://schemas.microsoft.com/office/drawing/2014/main" val="2339870295"/>
                    </a:ext>
                  </a:extLst>
                </a:gridCol>
                <a:gridCol w="1991014">
                  <a:extLst>
                    <a:ext uri="{9D8B030D-6E8A-4147-A177-3AD203B41FA5}">
                      <a16:colId xmlns:a16="http://schemas.microsoft.com/office/drawing/2014/main" val="3393253358"/>
                    </a:ext>
                  </a:extLst>
                </a:gridCol>
                <a:gridCol w="1991014">
                  <a:extLst>
                    <a:ext uri="{9D8B030D-6E8A-4147-A177-3AD203B41FA5}">
                      <a16:colId xmlns:a16="http://schemas.microsoft.com/office/drawing/2014/main" val="3092686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Rocker </a:t>
                      </a:r>
                      <a:r>
                        <a:rPr lang="ko-KR" altLang="en-US" dirty="0"/>
                        <a:t>길이</a:t>
                      </a:r>
                      <a:r>
                        <a:rPr lang="en-US" altLang="ko-KR" dirty="0"/>
                        <a:t>(mm)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Bogie </a:t>
                      </a:r>
                      <a:r>
                        <a:rPr lang="ko-KR" altLang="en-US" dirty="0"/>
                        <a:t>길이</a:t>
                      </a:r>
                      <a:r>
                        <a:rPr lang="en-US" altLang="ko-KR" dirty="0"/>
                        <a:t>(mm)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초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그룹화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0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6.728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  A</a:t>
                      </a:r>
                      <a:r>
                        <a:rPr lang="ko-KR" altLang="en-US" dirty="0"/>
                        <a:t>　</a:t>
                      </a:r>
                      <a:r>
                        <a:rPr lang="en-US" altLang="ko-KR" dirty="0">
                          <a:solidFill>
                            <a:srgbClr val="CFD5EA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rgbClr val="CFD5E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81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6.432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  A</a:t>
                      </a:r>
                      <a:r>
                        <a:rPr lang="ko-KR" altLang="en-US" dirty="0"/>
                        <a:t>　</a:t>
                      </a:r>
                      <a:r>
                        <a:rPr lang="en-US" altLang="ko-KR" dirty="0">
                          <a:solidFill>
                            <a:srgbClr val="E9EBF5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rgbClr val="E9EBF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5.765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27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5.354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52775"/>
                  </a:ext>
                </a:extLst>
              </a:tr>
            </a:tbl>
          </a:graphicData>
        </a:graphic>
      </p:graphicFrame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4432E1B2-4183-659E-2130-FB3CCC7678E6}"/>
              </a:ext>
            </a:extLst>
          </p:cNvPr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링크 최적화 실험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8D8C6E-0119-80DB-EA4C-ECDD0CFF2369}"/>
              </a:ext>
            </a:extLst>
          </p:cNvPr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2FC877C-F9F7-28E0-2D69-D11D6869C81F}"/>
                </a:ext>
              </a:extLst>
            </p:cNvPr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Picture 2" descr="서울과학기술대학교 - 대학소개 - 대학상징 - 로고 및 UI - 심볼마크">
              <a:extLst>
                <a:ext uri="{FF2B5EF4-FFF2-40B4-BE49-F238E27FC236}">
                  <a16:creationId xmlns:a16="http://schemas.microsoft.com/office/drawing/2014/main" id="{09CB951E-F7FB-A0E3-6BA1-8321A7CD6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94AA06-F98C-3B6A-54E9-228AA297051B}"/>
                </a:ext>
              </a:extLst>
            </p:cNvPr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57BA22-EED4-2BD1-07DE-3ED9BED8E1C3}"/>
              </a:ext>
            </a:extLst>
          </p:cNvPr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E6EF46-DA82-361B-88FD-BA40A84390D9}"/>
              </a:ext>
            </a:extLst>
          </p:cNvPr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0D5DDF-6968-C87C-2B80-7AF84B00B1A4}"/>
              </a:ext>
            </a:extLst>
          </p:cNvPr>
          <p:cNvSpPr txBox="1"/>
          <p:nvPr/>
        </p:nvSpPr>
        <p:spPr>
          <a:xfrm>
            <a:off x="1535296" y="4544289"/>
            <a:ext cx="9121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실험 결과 </a:t>
            </a:r>
            <a:r>
              <a:rPr lang="ko-KR" altLang="en-US" sz="2000" dirty="0" err="1"/>
              <a:t>라커의</a:t>
            </a:r>
            <a:r>
              <a:rPr lang="ko-KR" altLang="en-US" sz="2000" dirty="0"/>
              <a:t> 길이가 가장 큰 영향을 주는 요인이었으며</a:t>
            </a:r>
            <a:r>
              <a:rPr lang="en-US" altLang="ko-KR" sz="2000" dirty="0"/>
              <a:t>, </a:t>
            </a:r>
            <a:r>
              <a:rPr lang="ko-KR" altLang="en-US" sz="2000" dirty="0"/>
              <a:t>교호작용 존재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최종적으로 평균 극복시간이 가장 짧았던 </a:t>
            </a:r>
            <a:r>
              <a:rPr lang="en-US" altLang="ko-KR" sz="2000" dirty="0"/>
              <a:t>110mm + 60mm </a:t>
            </a:r>
            <a:r>
              <a:rPr lang="ko-KR" altLang="en-US" sz="2000" dirty="0"/>
              <a:t>조합을 선택</a:t>
            </a:r>
            <a:endParaRPr lang="en-US" altLang="ko-KR" sz="2000" dirty="0"/>
          </a:p>
          <a:p>
            <a:pPr>
              <a:lnSpc>
                <a:spcPct val="50000"/>
              </a:lnSpc>
            </a:pPr>
            <a:endParaRPr lang="en-US" altLang="ko-KR" sz="2000" dirty="0"/>
          </a:p>
          <a:p>
            <a:pPr algn="ctr"/>
            <a:r>
              <a:rPr lang="ko-KR" altLang="en-US" sz="2000" dirty="0"/>
              <a:t>→ </a:t>
            </a:r>
            <a:r>
              <a:rPr lang="en-US" altLang="ko-KR" sz="2000" dirty="0"/>
              <a:t>2.5</a:t>
            </a:r>
            <a:r>
              <a:rPr lang="ko-KR" altLang="en-US" sz="2000" dirty="0"/>
              <a:t>배 곱하여 최종 링크 길이 도출</a:t>
            </a:r>
          </a:p>
        </p:txBody>
      </p:sp>
    </p:spTree>
    <p:extLst>
      <p:ext uri="{BB962C8B-B14F-4D97-AF65-F5344CB8AC3E}">
        <p14:creationId xmlns:p14="http://schemas.microsoft.com/office/powerpoint/2010/main" val="46910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링크 최적화 실험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내용 개체 틀 3">
            <a:extLst>
              <a:ext uri="{FF2B5EF4-FFF2-40B4-BE49-F238E27FC236}">
                <a16:creationId xmlns:a16="http://schemas.microsoft.com/office/drawing/2014/main" id="{D4D92517-E637-43CD-98B7-4330FD8BE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313" y="1436211"/>
            <a:ext cx="6379372" cy="43513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A51CDD4-1ACF-452D-8EF7-FA12AB13CC14}"/>
              </a:ext>
            </a:extLst>
          </p:cNvPr>
          <p:cNvSpPr txBox="1"/>
          <p:nvPr/>
        </p:nvSpPr>
        <p:spPr>
          <a:xfrm>
            <a:off x="1691994" y="6038344"/>
            <a:ext cx="880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Minitab</a:t>
            </a:r>
            <a:r>
              <a:rPr lang="ko-KR" altLang="en-US" sz="2000" dirty="0"/>
              <a:t>을 활용하여 구한 가장 최적의 길이를 바탕으로 최종 링크 길이 확정</a:t>
            </a:r>
          </a:p>
        </p:txBody>
      </p:sp>
    </p:spTree>
    <p:extLst>
      <p:ext uri="{BB962C8B-B14F-4D97-AF65-F5344CB8AC3E}">
        <p14:creationId xmlns:p14="http://schemas.microsoft.com/office/powerpoint/2010/main" val="2195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76703E0-AA86-48B9-B44F-D90848C3518D}"/>
              </a:ext>
            </a:extLst>
          </p:cNvPr>
          <p:cNvCxnSpPr>
            <a:cxnSpLocks/>
          </p:cNvCxnSpPr>
          <p:nvPr/>
        </p:nvCxnSpPr>
        <p:spPr>
          <a:xfrm>
            <a:off x="5356225" y="2781300"/>
            <a:ext cx="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E602FBE8-85CC-4B2A-8991-DB7E83A5B0B0}"/>
              </a:ext>
            </a:extLst>
          </p:cNvPr>
          <p:cNvSpPr/>
          <p:nvPr/>
        </p:nvSpPr>
        <p:spPr>
          <a:xfrm>
            <a:off x="4593590" y="2908624"/>
            <a:ext cx="101600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4A20EAA2-3908-4B05-A506-FD43F1C5124F}"/>
              </a:ext>
            </a:extLst>
          </p:cNvPr>
          <p:cNvSpPr/>
          <p:nvPr/>
        </p:nvSpPr>
        <p:spPr>
          <a:xfrm flipH="1">
            <a:off x="7336762" y="2908625"/>
            <a:ext cx="126218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EDAE81D0-054D-04AA-CFA2-06AF90053EEC}"/>
              </a:ext>
            </a:extLst>
          </p:cNvPr>
          <p:cNvSpPr txBox="1">
            <a:spLocks/>
          </p:cNvSpPr>
          <p:nvPr/>
        </p:nvSpPr>
        <p:spPr>
          <a:xfrm>
            <a:off x="4783282" y="3349353"/>
            <a:ext cx="4156712" cy="29796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50000"/>
              </a:lnSpc>
              <a:spcAft>
                <a:spcPts val="800"/>
              </a:spcAft>
              <a:buNone/>
            </a:pPr>
            <a:r>
              <a:rPr lang="ko-KR" altLang="en-US" sz="24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상세 </a:t>
            </a:r>
            <a:r>
              <a:rPr lang="ko-KR" altLang="en-US" sz="2400" b="1" kern="100" dirty="0" err="1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설계안</a:t>
            </a:r>
            <a:r>
              <a:rPr lang="ko-KR" altLang="en-US" sz="24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 소개</a:t>
            </a:r>
            <a:endParaRPr lang="ko-KR" altLang="ko-KR" sz="2400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ko-KR" altLang="en-US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상세 </a:t>
            </a:r>
            <a:r>
              <a:rPr lang="ko-KR" altLang="en-US" kern="100" dirty="0" err="1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설계안</a:t>
            </a:r>
            <a:r>
              <a:rPr lang="ko-KR" altLang="en-US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 소개</a:t>
            </a:r>
            <a:endParaRPr lang="ko-KR" altLang="ko-KR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6B94FA-AA03-42CF-B886-734AA82E7657}"/>
              </a:ext>
            </a:extLst>
          </p:cNvPr>
          <p:cNvSpPr txBox="1"/>
          <p:nvPr/>
        </p:nvSpPr>
        <p:spPr>
          <a:xfrm>
            <a:off x="1331595" y="5576678"/>
            <a:ext cx="342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Cargo</a:t>
            </a:r>
            <a:r>
              <a:rPr lang="ko-KR" altLang="en-US" dirty="0"/>
              <a:t> 크기 </a:t>
            </a:r>
            <a:r>
              <a:rPr lang="en-US" altLang="ko-KR" dirty="0"/>
              <a:t>400x400x200(mm) </a:t>
            </a:r>
          </a:p>
          <a:p>
            <a:r>
              <a:rPr lang="ko-KR" altLang="en-US" dirty="0" err="1"/>
              <a:t>라커길이</a:t>
            </a:r>
            <a:r>
              <a:rPr lang="ko-KR" altLang="en-US" dirty="0"/>
              <a:t> </a:t>
            </a:r>
            <a:r>
              <a:rPr lang="en-US" altLang="ko-KR" dirty="0"/>
              <a:t>275-187.5(mm)</a:t>
            </a:r>
          </a:p>
          <a:p>
            <a:r>
              <a:rPr lang="ko-KR" altLang="en-US" dirty="0"/>
              <a:t>보기길이 </a:t>
            </a:r>
            <a:r>
              <a:rPr lang="en-US" altLang="ko-KR" dirty="0"/>
              <a:t>110-87.5(mm)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2F4850-B8D5-4BC1-A27A-4DB125292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1" y="1477328"/>
            <a:ext cx="4572000" cy="3903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0A8C35-299F-4A17-99F4-15740E42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09" y="1477332"/>
            <a:ext cx="4572000" cy="3903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F2D2F0-773F-459F-B4CF-A7721DC28517}"/>
              </a:ext>
            </a:extLst>
          </p:cNvPr>
          <p:cNvSpPr txBox="1"/>
          <p:nvPr/>
        </p:nvSpPr>
        <p:spPr>
          <a:xfrm>
            <a:off x="8530589" y="5853677"/>
            <a:ext cx="12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부품도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73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/>
          <p:cNvSpPr/>
          <p:nvPr/>
        </p:nvSpPr>
        <p:spPr>
          <a:xfrm>
            <a:off x="249382" y="2540000"/>
            <a:ext cx="3398982" cy="4318000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173018" y="-1"/>
            <a:ext cx="2992582" cy="2161309"/>
          </a:xfrm>
          <a:prstGeom prst="parallelogram">
            <a:avLst>
              <a:gd name="adj" fmla="val 21532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2983345" y="-1"/>
            <a:ext cx="1357746" cy="68580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3" name="직사각형 12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4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96769" y="3013500"/>
            <a:ext cx="2071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dirty="0">
                <a:solidFill>
                  <a:schemeClr val="bg1"/>
                </a:solidFill>
                <a:latin typeface="Bahnschrift"/>
              </a:rPr>
              <a:t>목차</a:t>
            </a:r>
          </a:p>
        </p:txBody>
      </p:sp>
      <p:sp>
        <p:nvSpPr>
          <p:cNvPr id="4" name="내용 개체 틀 2"/>
          <p:cNvSpPr txBox="1"/>
          <p:nvPr/>
        </p:nvSpPr>
        <p:spPr>
          <a:xfrm>
            <a:off x="4019340" y="2161308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403A5-07A1-0E2D-2E76-B7CB903DAC85}"/>
              </a:ext>
            </a:extLst>
          </p:cNvPr>
          <p:cNvSpPr txBox="1"/>
          <p:nvPr/>
        </p:nvSpPr>
        <p:spPr>
          <a:xfrm>
            <a:off x="4595874" y="3129339"/>
            <a:ext cx="67458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공학적 문제 재설정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설계 </a:t>
            </a:r>
            <a:r>
              <a:rPr lang="ko-KR" altLang="en-US" dirty="0" err="1">
                <a:latin typeface="+mj-ea"/>
                <a:ea typeface="+mj-ea"/>
              </a:rPr>
              <a:t>팩터</a:t>
            </a:r>
            <a:r>
              <a:rPr lang="ko-KR" altLang="en-US" dirty="0">
                <a:latin typeface="+mj-ea"/>
                <a:ea typeface="+mj-ea"/>
              </a:rPr>
              <a:t> 도출과 검증을 위한 실험계획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회로구성과 주행 실험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링크 최적화 실험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상세 </a:t>
            </a:r>
            <a:r>
              <a:rPr lang="ko-KR" altLang="en-US" dirty="0" err="1">
                <a:latin typeface="+mj-ea"/>
                <a:ea typeface="+mj-ea"/>
              </a:rPr>
              <a:t>설계안</a:t>
            </a:r>
            <a:r>
              <a:rPr lang="ko-KR" altLang="en-US" dirty="0">
                <a:latin typeface="+mj-ea"/>
                <a:ea typeface="+mj-ea"/>
              </a:rPr>
              <a:t> 소개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각부에 필요한 </a:t>
            </a:r>
            <a:r>
              <a:rPr lang="en-US" altLang="ko-KR" dirty="0">
                <a:latin typeface="+mj-ea"/>
                <a:ea typeface="+mj-ea"/>
              </a:rPr>
              <a:t>CAE </a:t>
            </a:r>
            <a:r>
              <a:rPr lang="ko-KR" altLang="en-US" dirty="0">
                <a:latin typeface="+mj-ea"/>
                <a:ea typeface="+mj-ea"/>
              </a:rPr>
              <a:t>해석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A7F4C-E7E1-5883-2299-E153FC3EDF9D}"/>
              </a:ext>
            </a:extLst>
          </p:cNvPr>
          <p:cNvSpPr txBox="1"/>
          <p:nvPr/>
        </p:nvSpPr>
        <p:spPr>
          <a:xfrm>
            <a:off x="1696768" y="914405"/>
            <a:ext cx="2071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dirty="0">
                <a:latin typeface="Bahnschrift"/>
              </a:rPr>
              <a:t>팀원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3205A-4190-0B4F-A4E9-FA7D73AD225B}"/>
              </a:ext>
            </a:extLst>
          </p:cNvPr>
          <p:cNvSpPr txBox="1"/>
          <p:nvPr/>
        </p:nvSpPr>
        <p:spPr>
          <a:xfrm>
            <a:off x="4595874" y="479509"/>
            <a:ext cx="674585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16100142 </a:t>
            </a:r>
            <a:r>
              <a:rPr lang="ko-KR" altLang="en-US" dirty="0">
                <a:latin typeface="+mj-ea"/>
                <a:ea typeface="+mj-ea"/>
              </a:rPr>
              <a:t>송종헌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18100051 </a:t>
            </a:r>
            <a:r>
              <a:rPr lang="ko-KR" altLang="en-US" dirty="0">
                <a:latin typeface="+mj-ea"/>
                <a:ea typeface="+mj-ea"/>
              </a:rPr>
              <a:t>김민재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20100055 </a:t>
            </a:r>
            <a:r>
              <a:rPr lang="ko-KR" altLang="en-US" dirty="0" err="1">
                <a:latin typeface="+mj-ea"/>
                <a:ea typeface="+mj-ea"/>
              </a:rPr>
              <a:t>김강현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20110008 </a:t>
            </a:r>
            <a:r>
              <a:rPr lang="ko-KR" altLang="en-US" dirty="0" err="1">
                <a:latin typeface="+mj-ea"/>
                <a:ea typeface="+mj-ea"/>
              </a:rPr>
              <a:t>석영선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ko-KR" altLang="en-US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상세 </a:t>
            </a:r>
            <a:r>
              <a:rPr lang="ko-KR" altLang="en-US" kern="100" dirty="0" err="1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설계안</a:t>
            </a:r>
            <a:r>
              <a:rPr lang="ko-KR" altLang="en-US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 소개</a:t>
            </a:r>
            <a:endParaRPr lang="ko-KR" altLang="ko-KR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전자제품, 컴퓨터, 스크린샷이(가) 표시된 사진&#10;&#10;자동 생성된 설명">
            <a:extLst>
              <a:ext uri="{FF2B5EF4-FFF2-40B4-BE49-F238E27FC236}">
                <a16:creationId xmlns:a16="http://schemas.microsoft.com/office/drawing/2014/main" id="{6B38947F-C3BA-4097-B805-C25D9D9585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2" t="12887" r="20364" b="11887"/>
          <a:stretch/>
        </p:blipFill>
        <p:spPr>
          <a:xfrm>
            <a:off x="224359" y="2177239"/>
            <a:ext cx="3641824" cy="2505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92A994-802E-4868-9863-49E7E7F9EFC5}"/>
              </a:ext>
            </a:extLst>
          </p:cNvPr>
          <p:cNvSpPr txBox="1"/>
          <p:nvPr/>
        </p:nvSpPr>
        <p:spPr>
          <a:xfrm>
            <a:off x="4062114" y="6262668"/>
            <a:ext cx="444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모노코크</a:t>
            </a:r>
            <a:r>
              <a:rPr lang="ko-KR" altLang="en-US" sz="2000" dirty="0"/>
              <a:t> → 프레임</a:t>
            </a:r>
            <a:r>
              <a:rPr lang="en-US" altLang="ko-KR" sz="2000" dirty="0"/>
              <a:t>+</a:t>
            </a:r>
            <a:r>
              <a:rPr lang="ko-KR" altLang="en-US" sz="2000" dirty="0"/>
              <a:t>하우징 설계변경</a:t>
            </a:r>
          </a:p>
        </p:txBody>
      </p:sp>
      <p:pic>
        <p:nvPicPr>
          <p:cNvPr id="8" name="그림 7" descr="직사각형, 디자인, 예술이(가) 표시된 사진&#10;&#10;자동 생성된 설명">
            <a:extLst>
              <a:ext uri="{FF2B5EF4-FFF2-40B4-BE49-F238E27FC236}">
                <a16:creationId xmlns:a16="http://schemas.microsoft.com/office/drawing/2014/main" id="{F44684F9-3105-A41B-D48F-CE2FDA647E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26" y="940348"/>
            <a:ext cx="3970933" cy="2474437"/>
          </a:xfrm>
          <a:prstGeom prst="rect">
            <a:avLst/>
          </a:prstGeom>
        </p:spPr>
      </p:pic>
      <p:pic>
        <p:nvPicPr>
          <p:cNvPr id="11" name="그림 10" descr="스크린샷, 디자인, 예술이(가) 표시된 사진&#10;&#10;자동 생성된 설명">
            <a:extLst>
              <a:ext uri="{FF2B5EF4-FFF2-40B4-BE49-F238E27FC236}">
                <a16:creationId xmlns:a16="http://schemas.microsoft.com/office/drawing/2014/main" id="{9B363434-EF95-2A58-AB21-51F2E1DA0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26" y="3581827"/>
            <a:ext cx="3969882" cy="2473783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4D6B475-049D-4082-9053-356C3F39F69B}"/>
              </a:ext>
            </a:extLst>
          </p:cNvPr>
          <p:cNvSpPr/>
          <p:nvPr/>
        </p:nvSpPr>
        <p:spPr>
          <a:xfrm>
            <a:off x="3739098" y="2742975"/>
            <a:ext cx="1013903" cy="1510008"/>
          </a:xfrm>
          <a:prstGeom prst="rightArrow">
            <a:avLst>
              <a:gd name="adj1" fmla="val 43846"/>
              <a:gd name="adj2" fmla="val 65385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디자인, 전자제품이(가) 표시된 사진&#10;&#10;자동 생성된 설명">
            <a:extLst>
              <a:ext uri="{FF2B5EF4-FFF2-40B4-BE49-F238E27FC236}">
                <a16:creationId xmlns:a16="http://schemas.microsoft.com/office/drawing/2014/main" id="{1C6AD3A9-E06C-B6A9-B55C-9721A1CDAE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761" y="2298968"/>
            <a:ext cx="3970933" cy="24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5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ko-KR" altLang="en-US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상세 </a:t>
            </a:r>
            <a:r>
              <a:rPr lang="ko-KR" altLang="en-US" kern="100" dirty="0" err="1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설계안</a:t>
            </a:r>
            <a:r>
              <a:rPr lang="ko-KR" altLang="en-US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 소개</a:t>
            </a:r>
            <a:endParaRPr lang="ko-KR" altLang="ko-KR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F2ACCBA-7737-40E7-A946-241DFBA7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5"/>
          <a:stretch/>
        </p:blipFill>
        <p:spPr>
          <a:xfrm>
            <a:off x="3376612" y="1274618"/>
            <a:ext cx="5438775" cy="43751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6B94FA-AA03-42CF-B886-734AA82E7657}"/>
              </a:ext>
            </a:extLst>
          </p:cNvPr>
          <p:cNvSpPr txBox="1"/>
          <p:nvPr/>
        </p:nvSpPr>
        <p:spPr>
          <a:xfrm>
            <a:off x="1375409" y="6048294"/>
            <a:ext cx="94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Cargo</a:t>
            </a:r>
            <a:r>
              <a:rPr lang="ko-KR" altLang="en-US" dirty="0"/>
              <a:t> 뒤쪽에 모터를 장착하여 동력전달장치를 통해 </a:t>
            </a:r>
            <a:r>
              <a:rPr lang="ko-KR" altLang="en-US" dirty="0" err="1"/>
              <a:t>라커</a:t>
            </a:r>
            <a:r>
              <a:rPr lang="ko-KR" altLang="en-US" dirty="0"/>
              <a:t> 한쪽을 제어함으로써 평형 유지 </a:t>
            </a:r>
          </a:p>
        </p:txBody>
      </p:sp>
    </p:spTree>
    <p:extLst>
      <p:ext uri="{BB962C8B-B14F-4D97-AF65-F5344CB8AC3E}">
        <p14:creationId xmlns:p14="http://schemas.microsoft.com/office/powerpoint/2010/main" val="45264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76703E0-AA86-48B9-B44F-D90848C3518D}"/>
              </a:ext>
            </a:extLst>
          </p:cNvPr>
          <p:cNvCxnSpPr>
            <a:cxnSpLocks/>
          </p:cNvCxnSpPr>
          <p:nvPr/>
        </p:nvCxnSpPr>
        <p:spPr>
          <a:xfrm>
            <a:off x="5356225" y="2781300"/>
            <a:ext cx="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E602FBE8-85CC-4B2A-8991-DB7E83A5B0B0}"/>
              </a:ext>
            </a:extLst>
          </p:cNvPr>
          <p:cNvSpPr/>
          <p:nvPr/>
        </p:nvSpPr>
        <p:spPr>
          <a:xfrm>
            <a:off x="4002465" y="2908624"/>
            <a:ext cx="101600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4A20EAA2-3908-4B05-A506-FD43F1C5124F}"/>
              </a:ext>
            </a:extLst>
          </p:cNvPr>
          <p:cNvSpPr/>
          <p:nvPr/>
        </p:nvSpPr>
        <p:spPr>
          <a:xfrm flipH="1">
            <a:off x="8047964" y="2908625"/>
            <a:ext cx="126218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EDAE81D0-054D-04AA-CFA2-06AF90053EEC}"/>
              </a:ext>
            </a:extLst>
          </p:cNvPr>
          <p:cNvSpPr txBox="1">
            <a:spLocks/>
          </p:cNvSpPr>
          <p:nvPr/>
        </p:nvSpPr>
        <p:spPr>
          <a:xfrm>
            <a:off x="4367646" y="3326193"/>
            <a:ext cx="4156712" cy="29796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50000"/>
              </a:lnSpc>
              <a:spcAft>
                <a:spcPts val="800"/>
              </a:spcAft>
              <a:buNone/>
            </a:pPr>
            <a:r>
              <a:rPr lang="ko-KR" altLang="en-US" sz="24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각부에 필요한</a:t>
            </a:r>
            <a:r>
              <a:rPr lang="en-US" altLang="ko-KR" sz="24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 CAE </a:t>
            </a:r>
            <a:r>
              <a:rPr lang="ko-KR" altLang="en-US" sz="24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해석</a:t>
            </a:r>
            <a:endParaRPr lang="ko-KR" altLang="ko-KR" sz="2400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0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CCE6DA7-5C77-89EF-7A25-E0EBCDD35F9E}"/>
              </a:ext>
            </a:extLst>
          </p:cNvPr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각부에 필요한 </a:t>
            </a:r>
            <a:r>
              <a:rPr lang="en-US" altLang="ko-KR" dirty="0"/>
              <a:t>CAE </a:t>
            </a:r>
            <a:r>
              <a:rPr lang="ko-KR" altLang="en-US" dirty="0"/>
              <a:t>해석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CF3A51-A2FC-233C-4F0D-E5D6D3590221}"/>
              </a:ext>
            </a:extLst>
          </p:cNvPr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3AE4375-E17C-14D6-7854-E91227136CC6}"/>
                </a:ext>
              </a:extLst>
            </p:cNvPr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7" name="Picture 2" descr="서울과학기술대학교 - 대학소개 - 대학상징 - 로고 및 UI - 심볼마크">
              <a:extLst>
                <a:ext uri="{FF2B5EF4-FFF2-40B4-BE49-F238E27FC236}">
                  <a16:creationId xmlns:a16="http://schemas.microsoft.com/office/drawing/2014/main" id="{F759986E-4255-E380-CD23-022A879759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E9830B-9C9D-5571-0562-DE18505C1A96}"/>
                </a:ext>
              </a:extLst>
            </p:cNvPr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0D83B7A-B035-3E08-A39E-84798CD7847C}"/>
              </a:ext>
            </a:extLst>
          </p:cNvPr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9D34EC-4F0A-8BB5-5064-381B919C0C2F}"/>
              </a:ext>
            </a:extLst>
          </p:cNvPr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A8DCE148-355B-D710-85B7-65701DB35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382659"/>
              </p:ext>
            </p:extLst>
          </p:nvPr>
        </p:nvGraphicFramePr>
        <p:xfrm>
          <a:off x="2032000" y="413015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45739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90774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58492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04923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AL6061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AL7075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Structural Steel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2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탄성계수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68.9 </a:t>
                      </a:r>
                      <a:r>
                        <a:rPr lang="en-US" altLang="ko-KR" dirty="0" err="1"/>
                        <a:t>GPa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71.7 </a:t>
                      </a:r>
                      <a:r>
                        <a:rPr lang="en-US" altLang="ko-KR" dirty="0" err="1"/>
                        <a:t>GPa</a:t>
                      </a:r>
                      <a:r>
                        <a:rPr lang="en-US" altLang="ko-KR" dirty="0"/>
                        <a:t>	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 </a:t>
                      </a:r>
                      <a:r>
                        <a:rPr lang="en-US" altLang="ko-KR" dirty="0" err="1"/>
                        <a:t>GPa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4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최대 응력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17.248 MPa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17.248 MPa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17.385 MPa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2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최대 변형 크기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0.0443 mm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0.0426 mm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0.0153 mm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96084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106EBC3-3D75-B138-7801-6C79EAD43C1E}"/>
              </a:ext>
            </a:extLst>
          </p:cNvPr>
          <p:cNvSpPr txBox="1"/>
          <p:nvPr/>
        </p:nvSpPr>
        <p:spPr>
          <a:xfrm>
            <a:off x="1517145" y="5863629"/>
            <a:ext cx="928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전반적으로 재료 선정에 문제가 없음을 확인 → 내식성과 강도를 </a:t>
            </a:r>
            <a:r>
              <a:rPr lang="ko-KR" altLang="en-US"/>
              <a:t>고려해 </a:t>
            </a:r>
            <a:r>
              <a:rPr lang="en-US" altLang="ko-KR" dirty="0"/>
              <a:t>AL7075 </a:t>
            </a:r>
            <a:r>
              <a:rPr lang="ko-KR" altLang="en-US" dirty="0"/>
              <a:t>선정</a:t>
            </a:r>
          </a:p>
        </p:txBody>
      </p:sp>
      <p:pic>
        <p:nvPicPr>
          <p:cNvPr id="17" name="그림 1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941CF8F-5BD8-D95F-B85E-2E9E8398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56" y="1022734"/>
            <a:ext cx="4429288" cy="2829566"/>
          </a:xfrm>
          <a:prstGeom prst="rect">
            <a:avLst/>
          </a:prstGeom>
        </p:spPr>
      </p:pic>
      <p:pic>
        <p:nvPicPr>
          <p:cNvPr id="22" name="그림 2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C9A205D-3BD8-CD53-D78F-BE09C83CF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03" y="991522"/>
            <a:ext cx="4420041" cy="285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82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9C5A4BF-8D54-10DC-F63A-D0ABBAB39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2" t="34614" r="27855" b="32406"/>
          <a:stretch/>
        </p:blipFill>
        <p:spPr>
          <a:xfrm>
            <a:off x="6187925" y="1416437"/>
            <a:ext cx="5537229" cy="2428185"/>
          </a:xfrm>
          <a:prstGeom prst="rect">
            <a:avLst/>
          </a:prstGeom>
        </p:spPr>
      </p:pic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CCE6DA7-5C77-89EF-7A25-E0EBCDD35F9E}"/>
              </a:ext>
            </a:extLst>
          </p:cNvPr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각부에 필요한 </a:t>
            </a:r>
            <a:r>
              <a:rPr lang="en-US" altLang="ko-KR" dirty="0"/>
              <a:t>CAE </a:t>
            </a:r>
            <a:r>
              <a:rPr lang="ko-KR" altLang="en-US" dirty="0"/>
              <a:t>해석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CF3A51-A2FC-233C-4F0D-E5D6D3590221}"/>
              </a:ext>
            </a:extLst>
          </p:cNvPr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3AE4375-E17C-14D6-7854-E91227136CC6}"/>
                </a:ext>
              </a:extLst>
            </p:cNvPr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7" name="Picture 2" descr="서울과학기술대학교 - 대학소개 - 대학상징 - 로고 및 UI - 심볼마크">
              <a:extLst>
                <a:ext uri="{FF2B5EF4-FFF2-40B4-BE49-F238E27FC236}">
                  <a16:creationId xmlns:a16="http://schemas.microsoft.com/office/drawing/2014/main" id="{F759986E-4255-E380-CD23-022A879759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E9830B-9C9D-5571-0562-DE18505C1A96}"/>
                </a:ext>
              </a:extLst>
            </p:cNvPr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0D83B7A-B035-3E08-A39E-84798CD7847C}"/>
              </a:ext>
            </a:extLst>
          </p:cNvPr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9D34EC-4F0A-8BB5-5064-381B919C0C2F}"/>
              </a:ext>
            </a:extLst>
          </p:cNvPr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A8DCE148-355B-D710-85B7-65701DB35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82198"/>
              </p:ext>
            </p:extLst>
          </p:nvPr>
        </p:nvGraphicFramePr>
        <p:xfrm>
          <a:off x="2032000" y="413015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45739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90774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58492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04923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AL6061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AL7075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Structural Steel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2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탄성계수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68.9 </a:t>
                      </a:r>
                      <a:r>
                        <a:rPr lang="en-US" altLang="ko-KR" dirty="0" err="1"/>
                        <a:t>GPa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71.7 </a:t>
                      </a:r>
                      <a:r>
                        <a:rPr lang="en-US" altLang="ko-KR" dirty="0" err="1"/>
                        <a:t>GPa</a:t>
                      </a:r>
                      <a:r>
                        <a:rPr lang="en-US" altLang="ko-KR" dirty="0"/>
                        <a:t>	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 </a:t>
                      </a:r>
                      <a:r>
                        <a:rPr lang="en-US" altLang="ko-KR" dirty="0" err="1"/>
                        <a:t>GPa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4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최대 전단응력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107.03 MPa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107.03 MPa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103.65 MPa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2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최대 변형 크기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0.2643 mm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0.254 mm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0.0892 mm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96084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106EBC3-3D75-B138-7801-6C79EAD43C1E}"/>
              </a:ext>
            </a:extLst>
          </p:cNvPr>
          <p:cNvSpPr txBox="1"/>
          <p:nvPr/>
        </p:nvSpPr>
        <p:spPr>
          <a:xfrm>
            <a:off x="1834416" y="5899044"/>
            <a:ext cx="852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Al6061</a:t>
            </a:r>
            <a:r>
              <a:rPr lang="ko-KR" altLang="en-US" dirty="0"/>
              <a:t>에서 전단강도 절반까지 도달 → 항복응력을 고려해 </a:t>
            </a:r>
            <a:r>
              <a:rPr lang="en-US" altLang="ko-KR" dirty="0"/>
              <a:t>Stainless Steel </a:t>
            </a:r>
            <a:r>
              <a:rPr lang="ko-KR" altLang="en-US" dirty="0"/>
              <a:t>선정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00D741-E479-7054-B6CB-429DA84C2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50" t="34591" r="27294" b="32452"/>
          <a:stretch/>
        </p:blipFill>
        <p:spPr>
          <a:xfrm>
            <a:off x="377559" y="1416439"/>
            <a:ext cx="5626517" cy="24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1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CCE6DA7-5C77-89EF-7A25-E0EBCDD35F9E}"/>
              </a:ext>
            </a:extLst>
          </p:cNvPr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각부에 필요한 </a:t>
            </a:r>
            <a:r>
              <a:rPr lang="en-US" altLang="ko-KR" dirty="0"/>
              <a:t>CAE </a:t>
            </a:r>
            <a:r>
              <a:rPr lang="ko-KR" altLang="en-US" dirty="0"/>
              <a:t>해석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CF3A51-A2FC-233C-4F0D-E5D6D3590221}"/>
              </a:ext>
            </a:extLst>
          </p:cNvPr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3AE4375-E17C-14D6-7854-E91227136CC6}"/>
                </a:ext>
              </a:extLst>
            </p:cNvPr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7" name="Picture 2" descr="서울과학기술대학교 - 대학소개 - 대학상징 - 로고 및 UI - 심볼마크">
              <a:extLst>
                <a:ext uri="{FF2B5EF4-FFF2-40B4-BE49-F238E27FC236}">
                  <a16:creationId xmlns:a16="http://schemas.microsoft.com/office/drawing/2014/main" id="{F759986E-4255-E380-CD23-022A879759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E9830B-9C9D-5571-0562-DE18505C1A96}"/>
                </a:ext>
              </a:extLst>
            </p:cNvPr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0D83B7A-B035-3E08-A39E-84798CD7847C}"/>
              </a:ext>
            </a:extLst>
          </p:cNvPr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9D34EC-4F0A-8BB5-5064-381B919C0C2F}"/>
              </a:ext>
            </a:extLst>
          </p:cNvPr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06EBC3-3D75-B138-7801-6C79EAD43C1E}"/>
              </a:ext>
            </a:extLst>
          </p:cNvPr>
          <p:cNvSpPr txBox="1"/>
          <p:nvPr/>
        </p:nvSpPr>
        <p:spPr>
          <a:xfrm>
            <a:off x="1378202" y="5863629"/>
            <a:ext cx="943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전반적으로 재료 선정에 문제가 없음을 확인 → 장기적인 내구성을 고려해 </a:t>
            </a:r>
            <a:r>
              <a:rPr lang="en-US" altLang="ko-KR" dirty="0"/>
              <a:t>AL7075 </a:t>
            </a:r>
            <a:r>
              <a:rPr lang="ko-KR" altLang="en-US" dirty="0"/>
              <a:t>선정</a:t>
            </a:r>
          </a:p>
        </p:txBody>
      </p:sp>
      <p:graphicFrame>
        <p:nvGraphicFramePr>
          <p:cNvPr id="3" name="표 19">
            <a:extLst>
              <a:ext uri="{FF2B5EF4-FFF2-40B4-BE49-F238E27FC236}">
                <a16:creationId xmlns:a16="http://schemas.microsoft.com/office/drawing/2014/main" id="{3FAF627E-7B50-B65B-14AC-4FE1645AB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10187"/>
              </p:ext>
            </p:extLst>
          </p:nvPr>
        </p:nvGraphicFramePr>
        <p:xfrm>
          <a:off x="3704307" y="344725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45739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90774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58492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04923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Bogie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AL6061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AL7075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Structural Steel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2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탄성계수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68.9 </a:t>
                      </a:r>
                      <a:r>
                        <a:rPr lang="en-US" altLang="ko-KR" dirty="0" err="1"/>
                        <a:t>GPa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71.7 </a:t>
                      </a:r>
                      <a:r>
                        <a:rPr lang="en-US" altLang="ko-KR" dirty="0" err="1"/>
                        <a:t>GPa</a:t>
                      </a:r>
                      <a:r>
                        <a:rPr lang="en-US" altLang="ko-KR" dirty="0"/>
                        <a:t>	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 </a:t>
                      </a:r>
                      <a:r>
                        <a:rPr lang="en-US" altLang="ko-KR" dirty="0" err="1"/>
                        <a:t>GPa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4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최대 응력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20.234 MPa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20.234 MPa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20.649 MPa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2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최대 변형 크기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0.0737 mm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0.0708 mm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0.0254 mm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960848"/>
                  </a:ext>
                </a:extLst>
              </a:tr>
            </a:tbl>
          </a:graphicData>
        </a:graphic>
      </p:graphicFrame>
      <p:graphicFrame>
        <p:nvGraphicFramePr>
          <p:cNvPr id="13" name="표 19">
            <a:extLst>
              <a:ext uri="{FF2B5EF4-FFF2-40B4-BE49-F238E27FC236}">
                <a16:creationId xmlns:a16="http://schemas.microsoft.com/office/drawing/2014/main" id="{661F0845-C7DE-E360-B73A-1D71F937F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24767"/>
              </p:ext>
            </p:extLst>
          </p:nvPr>
        </p:nvGraphicFramePr>
        <p:xfrm>
          <a:off x="3704307" y="141302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45739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90774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58492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04923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Rocker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AL6061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AL7075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Structural Steel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2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탄성계수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68.9 </a:t>
                      </a:r>
                      <a:r>
                        <a:rPr lang="en-US" altLang="ko-KR" dirty="0" err="1"/>
                        <a:t>GPa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71.7 </a:t>
                      </a:r>
                      <a:r>
                        <a:rPr lang="en-US" altLang="ko-KR" dirty="0" err="1"/>
                        <a:t>GPa</a:t>
                      </a:r>
                      <a:r>
                        <a:rPr lang="en-US" altLang="ko-KR" dirty="0"/>
                        <a:t>	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 </a:t>
                      </a:r>
                      <a:r>
                        <a:rPr lang="en-US" altLang="ko-KR" dirty="0" err="1"/>
                        <a:t>GPa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4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최대 응력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72.082 MPa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72.082 MPa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72.202 MPa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2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최대 변형 크기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0.791 mm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0.760 mm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0.272 mm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960848"/>
                  </a:ext>
                </a:extLst>
              </a:tr>
            </a:tbl>
          </a:graphicData>
        </a:graphic>
      </p:graphicFrame>
      <p:pic>
        <p:nvPicPr>
          <p:cNvPr id="15" name="그림 14" descr="부메랑, 예술이(가) 표시된 사진&#10;&#10;자동 생성된 설명">
            <a:extLst>
              <a:ext uri="{FF2B5EF4-FFF2-40B4-BE49-F238E27FC236}">
                <a16:creationId xmlns:a16="http://schemas.microsoft.com/office/drawing/2014/main" id="{6870574A-9D67-A4A0-8BEA-B39FA3D6E1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85" y="4298274"/>
            <a:ext cx="2014790" cy="1103134"/>
          </a:xfrm>
          <a:prstGeom prst="rect">
            <a:avLst/>
          </a:prstGeom>
        </p:spPr>
      </p:pic>
      <p:pic>
        <p:nvPicPr>
          <p:cNvPr id="22" name="그림 21" descr="예술, 스크린샷, 부메랑이(가) 표시된 사진&#10;&#10;자동 생성된 설명">
            <a:extLst>
              <a:ext uri="{FF2B5EF4-FFF2-40B4-BE49-F238E27FC236}">
                <a16:creationId xmlns:a16="http://schemas.microsoft.com/office/drawing/2014/main" id="{3C6AC826-240D-A4F5-08BA-B355FCBE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0" y="3195140"/>
            <a:ext cx="2014790" cy="1103134"/>
          </a:xfrm>
          <a:prstGeom prst="rect">
            <a:avLst/>
          </a:prstGeom>
        </p:spPr>
      </p:pic>
      <p:pic>
        <p:nvPicPr>
          <p:cNvPr id="25" name="그림 24" descr="공구이(가) 표시된 사진&#10;&#10;자동 생성된 설명">
            <a:extLst>
              <a:ext uri="{FF2B5EF4-FFF2-40B4-BE49-F238E27FC236}">
                <a16:creationId xmlns:a16="http://schemas.microsoft.com/office/drawing/2014/main" id="{B1AC1766-4651-9973-2C7B-E7C7DC0C23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85" y="2076718"/>
            <a:ext cx="2014790" cy="1019182"/>
          </a:xfrm>
          <a:prstGeom prst="rect">
            <a:avLst/>
          </a:prstGeom>
        </p:spPr>
      </p:pic>
      <p:pic>
        <p:nvPicPr>
          <p:cNvPr id="27" name="그림 26" descr="공구, 블루이(가) 표시된 사진&#10;&#10;자동 생성된 설명">
            <a:extLst>
              <a:ext uri="{FF2B5EF4-FFF2-40B4-BE49-F238E27FC236}">
                <a16:creationId xmlns:a16="http://schemas.microsoft.com/office/drawing/2014/main" id="{0518F566-7B4B-6137-99D2-5C209ECCE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0" y="1054161"/>
            <a:ext cx="2014790" cy="101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23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76703E0-AA86-48B9-B44F-D90848C3518D}"/>
              </a:ext>
            </a:extLst>
          </p:cNvPr>
          <p:cNvCxnSpPr>
            <a:cxnSpLocks/>
          </p:cNvCxnSpPr>
          <p:nvPr/>
        </p:nvCxnSpPr>
        <p:spPr>
          <a:xfrm>
            <a:off x="5356225" y="2781300"/>
            <a:ext cx="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E602FBE8-85CC-4B2A-8991-DB7E83A5B0B0}"/>
              </a:ext>
            </a:extLst>
          </p:cNvPr>
          <p:cNvSpPr/>
          <p:nvPr/>
        </p:nvSpPr>
        <p:spPr>
          <a:xfrm>
            <a:off x="4593590" y="2908624"/>
            <a:ext cx="101600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4A20EAA2-3908-4B05-A506-FD43F1C5124F}"/>
              </a:ext>
            </a:extLst>
          </p:cNvPr>
          <p:cNvSpPr/>
          <p:nvPr/>
        </p:nvSpPr>
        <p:spPr>
          <a:xfrm flipH="1">
            <a:off x="7336762" y="2908625"/>
            <a:ext cx="126218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EDAE81D0-054D-04AA-CFA2-06AF90053EEC}"/>
              </a:ext>
            </a:extLst>
          </p:cNvPr>
          <p:cNvSpPr txBox="1">
            <a:spLocks/>
          </p:cNvSpPr>
          <p:nvPr/>
        </p:nvSpPr>
        <p:spPr>
          <a:xfrm>
            <a:off x="5643418" y="3349353"/>
            <a:ext cx="3296576" cy="29796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50000"/>
              </a:lnSpc>
              <a:spcAft>
                <a:spcPts val="800"/>
              </a:spcAft>
              <a:buNone/>
            </a:pPr>
            <a:r>
              <a:rPr lang="ko-KR" altLang="en-US" sz="2400" b="1" kern="10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부록</a:t>
            </a:r>
            <a:endParaRPr lang="ko-KR" altLang="ko-KR" sz="2400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링크 최적화 실험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A713D7C-71CD-4E05-B872-EDB497343FF4}"/>
              </a:ext>
            </a:extLst>
          </p:cNvPr>
          <p:cNvSpPr/>
          <p:nvPr/>
        </p:nvSpPr>
        <p:spPr>
          <a:xfrm>
            <a:off x="4315440" y="1593836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86092-1309-45CF-AC52-55ED58BCF5A5}"/>
              </a:ext>
            </a:extLst>
          </p:cNvPr>
          <p:cNvSpPr txBox="1"/>
          <p:nvPr/>
        </p:nvSpPr>
        <p:spPr>
          <a:xfrm>
            <a:off x="4315440" y="1664351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770F2FB-0F3E-4041-80AA-D0B7B7BFC19E}"/>
              </a:ext>
            </a:extLst>
          </p:cNvPr>
          <p:cNvSpPr/>
          <p:nvPr/>
        </p:nvSpPr>
        <p:spPr>
          <a:xfrm>
            <a:off x="8873268" y="1593836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C09C2-0D43-49A0-ACDB-9BD1A58288AA}"/>
              </a:ext>
            </a:extLst>
          </p:cNvPr>
          <p:cNvSpPr txBox="1"/>
          <p:nvPr/>
        </p:nvSpPr>
        <p:spPr>
          <a:xfrm>
            <a:off x="8873268" y="1664351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A3746D3-CAF7-4030-B48F-46240015307A}"/>
              </a:ext>
            </a:extLst>
          </p:cNvPr>
          <p:cNvSpPr/>
          <p:nvPr/>
        </p:nvSpPr>
        <p:spPr>
          <a:xfrm>
            <a:off x="6454357" y="4403531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E4963D-4FBF-4AE3-A49B-AF33474F5D63}"/>
              </a:ext>
            </a:extLst>
          </p:cNvPr>
          <p:cNvSpPr txBox="1"/>
          <p:nvPr/>
        </p:nvSpPr>
        <p:spPr>
          <a:xfrm>
            <a:off x="6454357" y="4474047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71971EA-7D2C-40EB-A0F5-FD25EAB9D602}"/>
              </a:ext>
            </a:extLst>
          </p:cNvPr>
          <p:cNvSpPr/>
          <p:nvPr/>
        </p:nvSpPr>
        <p:spPr>
          <a:xfrm>
            <a:off x="3234468" y="2478929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6A4D8B-BF64-43A5-AD20-91E32C46C6F6}"/>
              </a:ext>
            </a:extLst>
          </p:cNvPr>
          <p:cNvSpPr txBox="1"/>
          <p:nvPr/>
        </p:nvSpPr>
        <p:spPr>
          <a:xfrm>
            <a:off x="3234468" y="2549444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51F9BF-5923-4697-BD66-7400E02BA413}"/>
              </a:ext>
            </a:extLst>
          </p:cNvPr>
          <p:cNvSpPr/>
          <p:nvPr/>
        </p:nvSpPr>
        <p:spPr>
          <a:xfrm>
            <a:off x="5373385" y="2489400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721EA8-9984-489D-A0E0-EDC4AB3BB2DF}"/>
              </a:ext>
            </a:extLst>
          </p:cNvPr>
          <p:cNvSpPr txBox="1"/>
          <p:nvPr/>
        </p:nvSpPr>
        <p:spPr>
          <a:xfrm>
            <a:off x="5373385" y="255991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B8BA3B3-5701-43C6-B02B-EB13BDE69515}"/>
              </a:ext>
            </a:extLst>
          </p:cNvPr>
          <p:cNvSpPr/>
          <p:nvPr/>
        </p:nvSpPr>
        <p:spPr>
          <a:xfrm>
            <a:off x="7733811" y="2489400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48625B-FB06-4ACF-A5C9-E5D5FDE25B47}"/>
              </a:ext>
            </a:extLst>
          </p:cNvPr>
          <p:cNvSpPr txBox="1"/>
          <p:nvPr/>
        </p:nvSpPr>
        <p:spPr>
          <a:xfrm>
            <a:off x="7733811" y="255991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1B3CD4C-650B-4FF4-AC8F-D83689AAA825}"/>
              </a:ext>
            </a:extLst>
          </p:cNvPr>
          <p:cNvSpPr/>
          <p:nvPr/>
        </p:nvSpPr>
        <p:spPr>
          <a:xfrm>
            <a:off x="9931213" y="2524642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3DCEB3-8395-4F91-9919-0E0DCA4CC5F6}"/>
              </a:ext>
            </a:extLst>
          </p:cNvPr>
          <p:cNvSpPr txBox="1"/>
          <p:nvPr/>
        </p:nvSpPr>
        <p:spPr>
          <a:xfrm>
            <a:off x="9931213" y="2595157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809AE89-D789-4711-AD28-57CF9F74B11F}"/>
              </a:ext>
            </a:extLst>
          </p:cNvPr>
          <p:cNvSpPr/>
          <p:nvPr/>
        </p:nvSpPr>
        <p:spPr>
          <a:xfrm>
            <a:off x="7824271" y="5187407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45DB69-6CFE-430F-81DE-21CF859D0B2D}"/>
              </a:ext>
            </a:extLst>
          </p:cNvPr>
          <p:cNvSpPr txBox="1"/>
          <p:nvPr/>
        </p:nvSpPr>
        <p:spPr>
          <a:xfrm>
            <a:off x="7824271" y="5257922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3111AC5-F027-4D86-B024-8838AD92F32A}"/>
              </a:ext>
            </a:extLst>
          </p:cNvPr>
          <p:cNvSpPr/>
          <p:nvPr/>
        </p:nvSpPr>
        <p:spPr>
          <a:xfrm>
            <a:off x="5247469" y="5187407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BC8AC3-2678-4629-9CEF-0AF16D6C3EDA}"/>
              </a:ext>
            </a:extLst>
          </p:cNvPr>
          <p:cNvSpPr txBox="1"/>
          <p:nvPr/>
        </p:nvSpPr>
        <p:spPr>
          <a:xfrm>
            <a:off x="5247469" y="5257922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89220EA-2FB6-4AD8-8AE6-1A892945DFD8}"/>
              </a:ext>
            </a:extLst>
          </p:cNvPr>
          <p:cNvSpPr/>
          <p:nvPr/>
        </p:nvSpPr>
        <p:spPr>
          <a:xfrm>
            <a:off x="10512455" y="3428829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FA8283-A98C-4ACB-95BC-6600EC736C81}"/>
              </a:ext>
            </a:extLst>
          </p:cNvPr>
          <p:cNvSpPr txBox="1"/>
          <p:nvPr/>
        </p:nvSpPr>
        <p:spPr>
          <a:xfrm>
            <a:off x="10512455" y="3499344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656F42A-4236-4290-AAB5-346C7A9F72F0}"/>
              </a:ext>
            </a:extLst>
          </p:cNvPr>
          <p:cNvSpPr/>
          <p:nvPr/>
        </p:nvSpPr>
        <p:spPr>
          <a:xfrm>
            <a:off x="9372998" y="3428829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C7142F-4058-4174-976E-AEEFABB853FE}"/>
              </a:ext>
            </a:extLst>
          </p:cNvPr>
          <p:cNvSpPr txBox="1"/>
          <p:nvPr/>
        </p:nvSpPr>
        <p:spPr>
          <a:xfrm>
            <a:off x="9372998" y="3499344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6CA165C-14A9-48CC-A5A9-D2FD8DC8B167}"/>
              </a:ext>
            </a:extLst>
          </p:cNvPr>
          <p:cNvSpPr/>
          <p:nvPr/>
        </p:nvSpPr>
        <p:spPr>
          <a:xfrm>
            <a:off x="8233541" y="3428829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933EB1-52AC-4812-A38F-A5297EDE8509}"/>
              </a:ext>
            </a:extLst>
          </p:cNvPr>
          <p:cNvSpPr txBox="1"/>
          <p:nvPr/>
        </p:nvSpPr>
        <p:spPr>
          <a:xfrm>
            <a:off x="8233541" y="3499344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3327D6D-4EDF-4176-9074-1553AAA00B9B}"/>
              </a:ext>
            </a:extLst>
          </p:cNvPr>
          <p:cNvSpPr/>
          <p:nvPr/>
        </p:nvSpPr>
        <p:spPr>
          <a:xfrm>
            <a:off x="7094084" y="3428829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AC34A-C2BA-4187-9223-6815816FBD3E}"/>
              </a:ext>
            </a:extLst>
          </p:cNvPr>
          <p:cNvSpPr txBox="1"/>
          <p:nvPr/>
        </p:nvSpPr>
        <p:spPr>
          <a:xfrm>
            <a:off x="7094084" y="3499344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01AD569-7EDB-4E65-BAF4-330045187F1E}"/>
              </a:ext>
            </a:extLst>
          </p:cNvPr>
          <p:cNvSpPr/>
          <p:nvPr/>
        </p:nvSpPr>
        <p:spPr>
          <a:xfrm>
            <a:off x="5954627" y="3428829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A2B762-6F71-48CC-819A-D3023C0A1E52}"/>
              </a:ext>
            </a:extLst>
          </p:cNvPr>
          <p:cNvSpPr txBox="1"/>
          <p:nvPr/>
        </p:nvSpPr>
        <p:spPr>
          <a:xfrm>
            <a:off x="5954627" y="3499344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68EA7DB-541D-4DC2-88B4-F05B85921EB5}"/>
              </a:ext>
            </a:extLst>
          </p:cNvPr>
          <p:cNvSpPr/>
          <p:nvPr/>
        </p:nvSpPr>
        <p:spPr>
          <a:xfrm>
            <a:off x="4815170" y="3428829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2ABD1A-9D8B-43CF-AD07-40C00C3400F7}"/>
              </a:ext>
            </a:extLst>
          </p:cNvPr>
          <p:cNvSpPr txBox="1"/>
          <p:nvPr/>
        </p:nvSpPr>
        <p:spPr>
          <a:xfrm>
            <a:off x="4815170" y="3499344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6E56507-C741-4580-8FA0-48737DFA752D}"/>
              </a:ext>
            </a:extLst>
          </p:cNvPr>
          <p:cNvSpPr/>
          <p:nvPr/>
        </p:nvSpPr>
        <p:spPr>
          <a:xfrm>
            <a:off x="2536256" y="3428829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78CEF6-91A8-497A-9DAA-8EB0049F5C3A}"/>
              </a:ext>
            </a:extLst>
          </p:cNvPr>
          <p:cNvSpPr txBox="1"/>
          <p:nvPr/>
        </p:nvSpPr>
        <p:spPr>
          <a:xfrm>
            <a:off x="2536256" y="3499344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2D03A14-1EB1-4893-A5FA-23F9C0A0420F}"/>
              </a:ext>
            </a:extLst>
          </p:cNvPr>
          <p:cNvSpPr/>
          <p:nvPr/>
        </p:nvSpPr>
        <p:spPr>
          <a:xfrm>
            <a:off x="3675713" y="3428829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75A367-BE76-42C1-9DC1-32A0D586BC0C}"/>
              </a:ext>
            </a:extLst>
          </p:cNvPr>
          <p:cNvSpPr txBox="1"/>
          <p:nvPr/>
        </p:nvSpPr>
        <p:spPr>
          <a:xfrm>
            <a:off x="3675713" y="3499344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25E680DC-54AD-4010-8012-8EE247289C4B}"/>
              </a:ext>
            </a:extLst>
          </p:cNvPr>
          <p:cNvSpPr/>
          <p:nvPr/>
        </p:nvSpPr>
        <p:spPr>
          <a:xfrm>
            <a:off x="5903255" y="6094843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A3D17B-0A16-4FD0-B3C8-3D854F2761C0}"/>
              </a:ext>
            </a:extLst>
          </p:cNvPr>
          <p:cNvSpPr txBox="1"/>
          <p:nvPr/>
        </p:nvSpPr>
        <p:spPr>
          <a:xfrm>
            <a:off x="5903255" y="6165358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CE68884-C4EF-4352-8EAB-67E6D3346AEF}"/>
              </a:ext>
            </a:extLst>
          </p:cNvPr>
          <p:cNvSpPr/>
          <p:nvPr/>
        </p:nvSpPr>
        <p:spPr>
          <a:xfrm>
            <a:off x="4524570" y="6094843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FCA461-AE89-4129-8D93-F69054A90FDD}"/>
              </a:ext>
            </a:extLst>
          </p:cNvPr>
          <p:cNvSpPr txBox="1"/>
          <p:nvPr/>
        </p:nvSpPr>
        <p:spPr>
          <a:xfrm>
            <a:off x="4524570" y="6165358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826AB52F-52DE-4436-BD72-76CEF93B2979}"/>
              </a:ext>
            </a:extLst>
          </p:cNvPr>
          <p:cNvSpPr/>
          <p:nvPr/>
        </p:nvSpPr>
        <p:spPr>
          <a:xfrm>
            <a:off x="7229499" y="6094843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5CEE96-592B-4F2C-86AD-BD8D63612479}"/>
              </a:ext>
            </a:extLst>
          </p:cNvPr>
          <p:cNvSpPr txBox="1"/>
          <p:nvPr/>
        </p:nvSpPr>
        <p:spPr>
          <a:xfrm>
            <a:off x="7229499" y="6165358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9B08DB2-94EE-47EE-8639-87EE54DAB6C2}"/>
              </a:ext>
            </a:extLst>
          </p:cNvPr>
          <p:cNvSpPr/>
          <p:nvPr/>
        </p:nvSpPr>
        <p:spPr>
          <a:xfrm>
            <a:off x="8527567" y="6094843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B02BCB-EF84-43F8-B0DB-4BDC92590411}"/>
              </a:ext>
            </a:extLst>
          </p:cNvPr>
          <p:cNvSpPr txBox="1"/>
          <p:nvPr/>
        </p:nvSpPr>
        <p:spPr>
          <a:xfrm>
            <a:off x="8527567" y="6165358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12899C0-0A58-4C97-89C1-8D7EC74A5DD9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 flipH="1">
            <a:off x="3734198" y="2104199"/>
            <a:ext cx="1080972" cy="37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D6E9CBA-2897-41F3-B802-D39146502542}"/>
              </a:ext>
            </a:extLst>
          </p:cNvPr>
          <p:cNvCxnSpPr>
            <a:stCxn id="22" idx="2"/>
            <a:endCxn id="41" idx="0"/>
          </p:cNvCxnSpPr>
          <p:nvPr/>
        </p:nvCxnSpPr>
        <p:spPr>
          <a:xfrm>
            <a:off x="4815170" y="2104199"/>
            <a:ext cx="1057945" cy="385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195C051-9F1C-49BA-9B39-F3F0F98FC4AB}"/>
              </a:ext>
            </a:extLst>
          </p:cNvPr>
          <p:cNvCxnSpPr>
            <a:stCxn id="27" idx="2"/>
            <a:endCxn id="43" idx="0"/>
          </p:cNvCxnSpPr>
          <p:nvPr/>
        </p:nvCxnSpPr>
        <p:spPr>
          <a:xfrm flipH="1">
            <a:off x="8233541" y="2104199"/>
            <a:ext cx="1139457" cy="385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A08BA9D-0F25-4591-B4FD-2F3953546DE5}"/>
              </a:ext>
            </a:extLst>
          </p:cNvPr>
          <p:cNvCxnSpPr>
            <a:stCxn id="27" idx="2"/>
            <a:endCxn id="45" idx="0"/>
          </p:cNvCxnSpPr>
          <p:nvPr/>
        </p:nvCxnSpPr>
        <p:spPr>
          <a:xfrm>
            <a:off x="9372998" y="2104199"/>
            <a:ext cx="1057945" cy="42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C318438-7671-42E9-B5E3-3A65994FCFAA}"/>
              </a:ext>
            </a:extLst>
          </p:cNvPr>
          <p:cNvCxnSpPr>
            <a:stCxn id="39" idx="2"/>
          </p:cNvCxnSpPr>
          <p:nvPr/>
        </p:nvCxnSpPr>
        <p:spPr>
          <a:xfrm flipH="1">
            <a:off x="3026026" y="2989292"/>
            <a:ext cx="708172" cy="43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FBC76B1-2D93-4AA2-90EC-9A9A14A604F5}"/>
              </a:ext>
            </a:extLst>
          </p:cNvPr>
          <p:cNvCxnSpPr>
            <a:stCxn id="39" idx="2"/>
            <a:endCxn id="65" idx="0"/>
          </p:cNvCxnSpPr>
          <p:nvPr/>
        </p:nvCxnSpPr>
        <p:spPr>
          <a:xfrm>
            <a:off x="3734198" y="2989292"/>
            <a:ext cx="441245" cy="43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01C5C13-E898-4825-A7FA-DA3A3F6E2437}"/>
              </a:ext>
            </a:extLst>
          </p:cNvPr>
          <p:cNvCxnSpPr>
            <a:stCxn id="41" idx="2"/>
            <a:endCxn id="61" idx="0"/>
          </p:cNvCxnSpPr>
          <p:nvPr/>
        </p:nvCxnSpPr>
        <p:spPr>
          <a:xfrm flipH="1">
            <a:off x="5314900" y="2999763"/>
            <a:ext cx="558215" cy="42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FA3DFAF-FF67-4399-A5C8-F74B2DEC864E}"/>
              </a:ext>
            </a:extLst>
          </p:cNvPr>
          <p:cNvCxnSpPr>
            <a:stCxn id="41" idx="2"/>
            <a:endCxn id="59" idx="0"/>
          </p:cNvCxnSpPr>
          <p:nvPr/>
        </p:nvCxnSpPr>
        <p:spPr>
          <a:xfrm>
            <a:off x="5873115" y="2999763"/>
            <a:ext cx="581242" cy="42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8585B8D-BA55-4D2A-BEF6-A93C5619FEF7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 flipH="1">
            <a:off x="7593814" y="2999763"/>
            <a:ext cx="639727" cy="42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85BDC99-15B2-4ED3-B957-81C62B74808F}"/>
              </a:ext>
            </a:extLst>
          </p:cNvPr>
          <p:cNvCxnSpPr>
            <a:stCxn id="43" idx="2"/>
            <a:endCxn id="55" idx="0"/>
          </p:cNvCxnSpPr>
          <p:nvPr/>
        </p:nvCxnSpPr>
        <p:spPr>
          <a:xfrm>
            <a:off x="8233541" y="2999763"/>
            <a:ext cx="499730" cy="42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494793C-5AF0-40F3-9799-E30FC39D87D9}"/>
              </a:ext>
            </a:extLst>
          </p:cNvPr>
          <p:cNvCxnSpPr>
            <a:stCxn id="45" idx="2"/>
            <a:endCxn id="53" idx="0"/>
          </p:cNvCxnSpPr>
          <p:nvPr/>
        </p:nvCxnSpPr>
        <p:spPr>
          <a:xfrm flipH="1">
            <a:off x="9872728" y="3035005"/>
            <a:ext cx="558215" cy="39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BE96430-CFD2-407B-9E22-6A6CF214672D}"/>
              </a:ext>
            </a:extLst>
          </p:cNvPr>
          <p:cNvCxnSpPr>
            <a:stCxn id="45" idx="2"/>
            <a:endCxn id="51" idx="0"/>
          </p:cNvCxnSpPr>
          <p:nvPr/>
        </p:nvCxnSpPr>
        <p:spPr>
          <a:xfrm>
            <a:off x="10430943" y="3035005"/>
            <a:ext cx="581242" cy="39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22E0051-6234-4F34-9DBB-346299A89B00}"/>
              </a:ext>
            </a:extLst>
          </p:cNvPr>
          <p:cNvCxnSpPr>
            <a:stCxn id="37" idx="2"/>
            <a:endCxn id="49" idx="0"/>
          </p:cNvCxnSpPr>
          <p:nvPr/>
        </p:nvCxnSpPr>
        <p:spPr>
          <a:xfrm flipH="1">
            <a:off x="5747199" y="4913894"/>
            <a:ext cx="1206888" cy="27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8B390A8-3575-4551-8276-52830DBFB48A}"/>
              </a:ext>
            </a:extLst>
          </p:cNvPr>
          <p:cNvCxnSpPr>
            <a:cxnSpLocks/>
            <a:stCxn id="37" idx="2"/>
            <a:endCxn id="47" idx="0"/>
          </p:cNvCxnSpPr>
          <p:nvPr/>
        </p:nvCxnSpPr>
        <p:spPr>
          <a:xfrm>
            <a:off x="6954087" y="4913894"/>
            <a:ext cx="1369914" cy="27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84BF2DE-57BA-40C6-BFEF-90A01EF90F2A}"/>
              </a:ext>
            </a:extLst>
          </p:cNvPr>
          <p:cNvCxnSpPr>
            <a:stCxn id="49" idx="2"/>
            <a:endCxn id="69" idx="0"/>
          </p:cNvCxnSpPr>
          <p:nvPr/>
        </p:nvCxnSpPr>
        <p:spPr>
          <a:xfrm flipH="1">
            <a:off x="5024300" y="5697770"/>
            <a:ext cx="722899" cy="3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68DC57D-187C-4466-A8B8-BE0F20E38FA8}"/>
              </a:ext>
            </a:extLst>
          </p:cNvPr>
          <p:cNvCxnSpPr>
            <a:stCxn id="49" idx="2"/>
            <a:endCxn id="67" idx="0"/>
          </p:cNvCxnSpPr>
          <p:nvPr/>
        </p:nvCxnSpPr>
        <p:spPr>
          <a:xfrm>
            <a:off x="5747199" y="5697770"/>
            <a:ext cx="655786" cy="3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44A59239-57BD-4CF0-88AD-B59F687585C5}"/>
              </a:ext>
            </a:extLst>
          </p:cNvPr>
          <p:cNvCxnSpPr>
            <a:stCxn id="47" idx="2"/>
            <a:endCxn id="71" idx="0"/>
          </p:cNvCxnSpPr>
          <p:nvPr/>
        </p:nvCxnSpPr>
        <p:spPr>
          <a:xfrm flipH="1">
            <a:off x="7729229" y="5697770"/>
            <a:ext cx="594772" cy="3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26200430-D752-4425-8B1B-C886011C2091}"/>
              </a:ext>
            </a:extLst>
          </p:cNvPr>
          <p:cNvCxnSpPr>
            <a:stCxn id="47" idx="2"/>
            <a:endCxn id="73" idx="0"/>
          </p:cNvCxnSpPr>
          <p:nvPr/>
        </p:nvCxnSpPr>
        <p:spPr>
          <a:xfrm>
            <a:off x="8324001" y="5697770"/>
            <a:ext cx="703296" cy="3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ECACF7-391C-4311-8DE1-997110F22B53}"/>
              </a:ext>
            </a:extLst>
          </p:cNvPr>
          <p:cNvSpPr/>
          <p:nvPr/>
        </p:nvSpPr>
        <p:spPr>
          <a:xfrm>
            <a:off x="2988417" y="1501609"/>
            <a:ext cx="3829889" cy="16459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3DED429-8D6C-48A2-B67F-87542999C526}"/>
              </a:ext>
            </a:extLst>
          </p:cNvPr>
          <p:cNvSpPr/>
          <p:nvPr/>
        </p:nvSpPr>
        <p:spPr>
          <a:xfrm>
            <a:off x="2379545" y="3269452"/>
            <a:ext cx="4656053" cy="85862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0262E6E-38C1-4294-846A-E069C0A6BF03}"/>
              </a:ext>
            </a:extLst>
          </p:cNvPr>
          <p:cNvSpPr txBox="1"/>
          <p:nvPr/>
        </p:nvSpPr>
        <p:spPr>
          <a:xfrm>
            <a:off x="1885588" y="1350058"/>
            <a:ext cx="108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단위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3A66919-C96C-4E70-8461-E89DB99FA3B9}"/>
              </a:ext>
            </a:extLst>
          </p:cNvPr>
          <p:cNvSpPr txBox="1"/>
          <p:nvPr/>
        </p:nvSpPr>
        <p:spPr>
          <a:xfrm>
            <a:off x="1587024" y="2898191"/>
            <a:ext cx="108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 단위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8E82787-B77A-46CB-AAC6-F17D93C98184}"/>
              </a:ext>
            </a:extLst>
          </p:cNvPr>
          <p:cNvSpPr txBox="1"/>
          <p:nvPr/>
        </p:nvSpPr>
        <p:spPr>
          <a:xfrm>
            <a:off x="152995" y="1234915"/>
            <a:ext cx="141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분할법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170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링크 최적화 실험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29FCD46-68B3-43C4-B88C-E1E6A5212585}"/>
              </a:ext>
            </a:extLst>
          </p:cNvPr>
          <p:cNvSpPr/>
          <p:nvPr/>
        </p:nvSpPr>
        <p:spPr>
          <a:xfrm>
            <a:off x="529537" y="1209697"/>
            <a:ext cx="1731073" cy="33757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96E7C-284E-4488-9DAB-7429DC528925}"/>
              </a:ext>
            </a:extLst>
          </p:cNvPr>
          <p:cNvSpPr txBox="1"/>
          <p:nvPr/>
        </p:nvSpPr>
        <p:spPr>
          <a:xfrm>
            <a:off x="688633" y="1229764"/>
            <a:ext cx="141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Minitab</a:t>
            </a:r>
            <a:r>
              <a:rPr lang="ko-KR" altLang="en-US" sz="1600" dirty="0">
                <a:solidFill>
                  <a:schemeClr val="bg1"/>
                </a:solidFill>
              </a:rPr>
              <a:t> 활용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F1A2CA-493D-4EAD-AC7E-B49097A75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94" y="1568318"/>
            <a:ext cx="4162979" cy="43065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9EAF8F-B969-464D-B8A0-23897F364B50}"/>
              </a:ext>
            </a:extLst>
          </p:cNvPr>
          <p:cNvSpPr txBox="1"/>
          <p:nvPr/>
        </p:nvSpPr>
        <p:spPr>
          <a:xfrm>
            <a:off x="8199473" y="6111402"/>
            <a:ext cx="22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실험 데이터 입력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2ABBEB9-CED4-4536-A7C9-A991FF1F3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47" y="1770927"/>
            <a:ext cx="2228571" cy="21930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AED3FF3-412E-4B2F-933E-1AC8FAF21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546" y="1770929"/>
            <a:ext cx="2228571" cy="219302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ABD35D2-D885-42D8-8494-77152B7CF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325" y="3957202"/>
            <a:ext cx="2883314" cy="19160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84BC53A-13E1-4A8B-A5E2-D5A5053DE323}"/>
              </a:ext>
            </a:extLst>
          </p:cNvPr>
          <p:cNvSpPr txBox="1"/>
          <p:nvPr/>
        </p:nvSpPr>
        <p:spPr>
          <a:xfrm>
            <a:off x="1699027" y="6107245"/>
            <a:ext cx="383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동영상 촬영을 통해 더 정확한 실험 데이터 값 추출</a:t>
            </a:r>
          </a:p>
        </p:txBody>
      </p:sp>
    </p:spTree>
    <p:extLst>
      <p:ext uri="{BB962C8B-B14F-4D97-AF65-F5344CB8AC3E}">
        <p14:creationId xmlns:p14="http://schemas.microsoft.com/office/powerpoint/2010/main" val="84222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링크 최적화 실험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E2D08D7-9884-4D06-BD68-312F1932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1760378"/>
            <a:ext cx="3095020" cy="35293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EC803C-4922-4C24-8529-618BC05CB9E7}"/>
              </a:ext>
            </a:extLst>
          </p:cNvPr>
          <p:cNvSpPr txBox="1"/>
          <p:nvPr/>
        </p:nvSpPr>
        <p:spPr>
          <a:xfrm>
            <a:off x="1476310" y="5628349"/>
            <a:ext cx="4933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분산분석 수행</a:t>
            </a:r>
            <a:r>
              <a:rPr lang="en-US" altLang="ko-KR" dirty="0"/>
              <a:t>(</a:t>
            </a:r>
            <a:r>
              <a:rPr lang="ko-KR" altLang="en-US" dirty="0" err="1"/>
              <a:t>풀링</a:t>
            </a:r>
            <a:r>
              <a:rPr lang="ko-KR" altLang="en-US" dirty="0"/>
              <a:t> 후</a:t>
            </a:r>
            <a:r>
              <a:rPr lang="en-US" altLang="ko-KR" dirty="0"/>
              <a:t>)</a:t>
            </a:r>
            <a:r>
              <a:rPr lang="ko-KR" altLang="en-US" dirty="0"/>
              <a:t>       유의미한 인자는 </a:t>
            </a:r>
            <a:r>
              <a:rPr lang="ko-KR" altLang="en-US" dirty="0" err="1"/>
              <a:t>라커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라커</a:t>
            </a:r>
            <a:r>
              <a:rPr lang="en-US" altLang="ko-KR" dirty="0"/>
              <a:t>*</a:t>
            </a:r>
            <a:r>
              <a:rPr lang="ko-KR" altLang="en-US" dirty="0"/>
              <a:t>보기 교호작용이 존재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3550C8C-EB63-4839-9AC9-FFB738F27755}"/>
              </a:ext>
            </a:extLst>
          </p:cNvPr>
          <p:cNvCxnSpPr/>
          <p:nvPr/>
        </p:nvCxnSpPr>
        <p:spPr>
          <a:xfrm>
            <a:off x="4004552" y="5798338"/>
            <a:ext cx="4628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6BBD17B-DAA0-410B-98FD-43032685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120" y="1760377"/>
            <a:ext cx="3095020" cy="35293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D73522-CB94-48AE-B4E6-80473D8B7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318" y="1760376"/>
            <a:ext cx="2954436" cy="35293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5C5F5D-7FF7-4880-B8CD-ACFAC409E6A3}"/>
              </a:ext>
            </a:extLst>
          </p:cNvPr>
          <p:cNvSpPr txBox="1"/>
          <p:nvPr/>
        </p:nvSpPr>
        <p:spPr>
          <a:xfrm>
            <a:off x="7748914" y="5628349"/>
            <a:ext cx="391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라커의</a:t>
            </a:r>
            <a:r>
              <a:rPr lang="ko-KR" altLang="en-US" dirty="0"/>
              <a:t> 길이가 </a:t>
            </a:r>
            <a:r>
              <a:rPr lang="en-US" altLang="ko-KR" dirty="0"/>
              <a:t>110, </a:t>
            </a:r>
            <a:r>
              <a:rPr lang="ko-KR" altLang="en-US" dirty="0"/>
              <a:t>보기의 길이가 </a:t>
            </a:r>
            <a:r>
              <a:rPr lang="en-US" altLang="ko-KR" dirty="0"/>
              <a:t>60</a:t>
            </a:r>
            <a:r>
              <a:rPr lang="ko-KR" altLang="en-US" dirty="0"/>
              <a:t>일 때 최적의 값을 가짐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29FCD46-68B3-43C4-B88C-E1E6A5212585}"/>
              </a:ext>
            </a:extLst>
          </p:cNvPr>
          <p:cNvSpPr/>
          <p:nvPr/>
        </p:nvSpPr>
        <p:spPr>
          <a:xfrm>
            <a:off x="529537" y="1209697"/>
            <a:ext cx="1731073" cy="33757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96E7C-284E-4488-9DAB-7429DC528925}"/>
              </a:ext>
            </a:extLst>
          </p:cNvPr>
          <p:cNvSpPr txBox="1"/>
          <p:nvPr/>
        </p:nvSpPr>
        <p:spPr>
          <a:xfrm>
            <a:off x="688633" y="1229764"/>
            <a:ext cx="141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Minitab</a:t>
            </a:r>
            <a:r>
              <a:rPr lang="ko-KR" altLang="en-US" sz="1600" dirty="0">
                <a:solidFill>
                  <a:schemeClr val="bg1"/>
                </a:solidFill>
              </a:rPr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400192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0D618-27F4-431D-A6F4-C09D1C0A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664" y="3201050"/>
            <a:ext cx="4156712" cy="455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4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공학적 문제 재설정</a:t>
            </a:r>
            <a:endParaRPr lang="ko-KR" altLang="ko-KR" sz="2400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76703E0-AA86-48B9-B44F-D90848C3518D}"/>
              </a:ext>
            </a:extLst>
          </p:cNvPr>
          <p:cNvCxnSpPr>
            <a:cxnSpLocks/>
          </p:cNvCxnSpPr>
          <p:nvPr/>
        </p:nvCxnSpPr>
        <p:spPr>
          <a:xfrm>
            <a:off x="5356225" y="2781300"/>
            <a:ext cx="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E602FBE8-85CC-4B2A-8991-DB7E83A5B0B0}"/>
              </a:ext>
            </a:extLst>
          </p:cNvPr>
          <p:cNvSpPr/>
          <p:nvPr/>
        </p:nvSpPr>
        <p:spPr>
          <a:xfrm>
            <a:off x="3907790" y="2908624"/>
            <a:ext cx="101600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4A20EAA2-3908-4B05-A506-FD43F1C5124F}"/>
              </a:ext>
            </a:extLst>
          </p:cNvPr>
          <p:cNvSpPr/>
          <p:nvPr/>
        </p:nvSpPr>
        <p:spPr>
          <a:xfrm flipH="1">
            <a:off x="7766832" y="2908625"/>
            <a:ext cx="126218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5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7433D3D-2B0B-499E-8118-97AAFB4D923A}"/>
              </a:ext>
            </a:extLst>
          </p:cNvPr>
          <p:cNvSpPr txBox="1">
            <a:spLocks/>
          </p:cNvSpPr>
          <p:nvPr/>
        </p:nvSpPr>
        <p:spPr>
          <a:xfrm>
            <a:off x="838200" y="1143930"/>
            <a:ext cx="10515600" cy="5618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[1] Design of Rocker-Bogie Mechanism </a:t>
            </a:r>
            <a:r>
              <a:rPr lang="en-US" altLang="ko-KR" sz="1400" dirty="0" err="1"/>
              <a:t>Abhisek</a:t>
            </a:r>
            <a:r>
              <a:rPr lang="en-US" altLang="ko-KR" sz="1400" dirty="0"/>
              <a:t> Verma, </a:t>
            </a:r>
            <a:r>
              <a:rPr lang="en-US" altLang="ko-KR" sz="1400" dirty="0" err="1"/>
              <a:t>Chandrajeet</a:t>
            </a:r>
            <a:r>
              <a:rPr lang="en-US" altLang="ko-KR" sz="1400" dirty="0"/>
              <a:t> Yadav, Bandana Singh , Arpit Gupta, Jaya Mishra, Abhishek Saxena </a:t>
            </a:r>
            <a:r>
              <a:rPr lang="en-US" altLang="ko-KR" sz="1400" dirty="0">
                <a:latin typeface="+mj-lt"/>
              </a:rPr>
              <a:t>(</a:t>
            </a:r>
            <a:r>
              <a:rPr lang="en-US" altLang="ko-KR" sz="1400" dirty="0">
                <a:hlinkClick r:id="rId2"/>
              </a:rPr>
              <a:t>Design-of-Rocker-Bogie-Mechanism-1.pdf (ijisrt.com)</a:t>
            </a:r>
            <a:r>
              <a:rPr lang="en-US" altLang="ko-KR" sz="1400" dirty="0">
                <a:latin typeface="+mj-lt"/>
              </a:rPr>
              <a:t>)</a:t>
            </a:r>
          </a:p>
          <a:p>
            <a:r>
              <a:rPr lang="en-US" altLang="ko-KR" sz="1400" dirty="0">
                <a:latin typeface="+mj-lt"/>
              </a:rPr>
              <a:t>[2</a:t>
            </a:r>
            <a:r>
              <a:rPr lang="en-US" altLang="ko-KR" sz="1400" dirty="0"/>
              <a:t>] Design and Assembly of Rocker Bogie Suspension system | Creo Tutorial (</a:t>
            </a:r>
            <a:r>
              <a:rPr lang="en-US" altLang="ko-KR" sz="1400" dirty="0">
                <a:hlinkClick r:id="rId3"/>
              </a:rPr>
              <a:t>(9) Design and Assembly of Rocker Bogie Suspension system | Creo Tutorial – YouTube</a:t>
            </a:r>
            <a:r>
              <a:rPr lang="en-US" altLang="ko-KR" sz="1400" dirty="0"/>
              <a:t>)</a:t>
            </a:r>
          </a:p>
          <a:p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722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B647BDA6-0611-BA89-5881-CD9B8E384781}"/>
              </a:ext>
            </a:extLst>
          </p:cNvPr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공학적 문제 재설정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7FA621-7EBA-1DDC-7783-1CBFC61FBF18}"/>
              </a:ext>
            </a:extLst>
          </p:cNvPr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614B8B-5C62-52A4-1A0E-447F1B0FD7E2}"/>
                </a:ext>
              </a:extLst>
            </p:cNvPr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" name="Picture 2" descr="서울과학기술대학교 - 대학소개 - 대학상징 - 로고 및 UI - 심볼마크">
              <a:extLst>
                <a:ext uri="{FF2B5EF4-FFF2-40B4-BE49-F238E27FC236}">
                  <a16:creationId xmlns:a16="http://schemas.microsoft.com/office/drawing/2014/main" id="{8D52F72B-FC37-A1F0-97A7-18C983E992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98564E-B6C5-8324-E18B-E920ACC86591}"/>
                </a:ext>
              </a:extLst>
            </p:cNvPr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기계시스템디자인공학과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5A2038-F330-95A7-B267-DA01644DD61F}"/>
              </a:ext>
            </a:extLst>
          </p:cNvPr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671567-F429-367E-2ED3-CC58B457F91C}"/>
              </a:ext>
            </a:extLst>
          </p:cNvPr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C29F975-3A96-224C-29AB-3F68A4407680}"/>
              </a:ext>
            </a:extLst>
          </p:cNvPr>
          <p:cNvSpPr txBox="1">
            <a:spLocks/>
          </p:cNvSpPr>
          <p:nvPr/>
        </p:nvSpPr>
        <p:spPr>
          <a:xfrm>
            <a:off x="916710" y="1096314"/>
            <a:ext cx="10515600" cy="2579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배송 환경을 실내 </a:t>
            </a:r>
            <a:r>
              <a:rPr lang="ko-KR" altLang="en-US" sz="2000" dirty="0" err="1"/>
              <a:t>평탄면</a:t>
            </a:r>
            <a:r>
              <a:rPr lang="ko-KR" altLang="en-US" sz="2000" dirty="0"/>
              <a:t> 뿐만 아니라 실외까지 확장할 것</a:t>
            </a:r>
            <a:endParaRPr lang="en-US" altLang="ko-KR" sz="2000" dirty="0"/>
          </a:p>
          <a:p>
            <a:r>
              <a:rPr lang="ko-KR" altLang="en-US" sz="2000" dirty="0">
                <a:ln>
                  <a:solidFill>
                    <a:srgbClr val="00B0F0"/>
                  </a:solidFill>
                </a:ln>
              </a:rPr>
              <a:t>경사로</a:t>
            </a:r>
            <a:r>
              <a:rPr lang="en-US" altLang="ko-KR" sz="2000" dirty="0">
                <a:ln>
                  <a:solidFill>
                    <a:srgbClr val="00B0F0"/>
                  </a:solidFill>
                </a:ln>
              </a:rPr>
              <a:t>, </a:t>
            </a:r>
            <a:r>
              <a:rPr lang="ko-KR" altLang="en-US" sz="2000" dirty="0">
                <a:ln>
                  <a:solidFill>
                    <a:srgbClr val="00B0F0"/>
                  </a:solidFill>
                </a:ln>
              </a:rPr>
              <a:t>턱 등을 극복</a:t>
            </a:r>
            <a:r>
              <a:rPr lang="ko-KR" altLang="en-US" sz="2000" dirty="0"/>
              <a:t>하면서 전도하지 않고 주행할 것</a:t>
            </a:r>
            <a:endParaRPr lang="en-US" altLang="ko-KR" sz="2000" dirty="0"/>
          </a:p>
          <a:p>
            <a:r>
              <a:rPr lang="ko-KR" altLang="en-US" sz="2000" dirty="0"/>
              <a:t>배송 도중 식음료가 </a:t>
            </a:r>
            <a:r>
              <a:rPr lang="ko-KR" altLang="en-US" sz="2000" dirty="0">
                <a:ln>
                  <a:solidFill>
                    <a:srgbClr val="00B0F0"/>
                  </a:solidFill>
                </a:ln>
              </a:rPr>
              <a:t>쏟아지거나 섞이지 않도록</a:t>
            </a:r>
            <a:r>
              <a:rPr lang="ko-KR" altLang="en-US" sz="2000" dirty="0"/>
              <a:t> 할 것</a:t>
            </a:r>
            <a:endParaRPr lang="en-US" altLang="ko-KR" sz="2000" dirty="0"/>
          </a:p>
          <a:p>
            <a:r>
              <a:rPr lang="ko-KR" altLang="en-US" sz="2000" dirty="0"/>
              <a:t>실내외에 걸쳐 외부 조작 없이 </a:t>
            </a:r>
            <a:r>
              <a:rPr lang="ko-KR" altLang="en-US" sz="2000" dirty="0">
                <a:ln>
                  <a:solidFill>
                    <a:srgbClr val="00B0F0"/>
                  </a:solidFill>
                </a:ln>
              </a:rPr>
              <a:t>스스로 경로를 탐색</a:t>
            </a:r>
            <a:r>
              <a:rPr lang="ko-KR" altLang="en-US" sz="2000" dirty="0"/>
              <a:t>할 것</a:t>
            </a:r>
            <a:endParaRPr lang="en-US" altLang="ko-KR" sz="2000" dirty="0"/>
          </a:p>
          <a:p>
            <a:r>
              <a:rPr lang="ko-KR" altLang="en-US" sz="2000" dirty="0"/>
              <a:t>실외 환경에 적합한 내구성과 주행능력을 갖출 것</a:t>
            </a:r>
            <a:endParaRPr lang="en-US" altLang="ko-KR" sz="20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4E04253-6FD4-DF06-AB56-20B54964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365" y="3429000"/>
            <a:ext cx="10515600" cy="243623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경로상에서 </a:t>
            </a:r>
            <a:r>
              <a:rPr lang="en-US" altLang="ko-KR" sz="2000" dirty="0"/>
              <a:t>SLAM</a:t>
            </a:r>
            <a:r>
              <a:rPr lang="ko-KR" altLang="en-US" sz="2000" dirty="0"/>
              <a:t>에 필요한 라이다 데이터와 </a:t>
            </a:r>
            <a:r>
              <a:rPr lang="en-US" altLang="ko-KR" sz="2000" dirty="0"/>
              <a:t>CCTV </a:t>
            </a:r>
            <a:r>
              <a:rPr lang="ko-KR" altLang="en-US" sz="2000" dirty="0"/>
              <a:t>이미지 획득에는 문제가 없다고 가정</a:t>
            </a:r>
            <a:endParaRPr lang="en-US" altLang="ko-KR" sz="2000" dirty="0"/>
          </a:p>
          <a:p>
            <a:r>
              <a:rPr lang="ko-KR" altLang="en-US" sz="2000" dirty="0"/>
              <a:t>횡단경사는 무시할 수 있는 수준이라고 가정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→ </a:t>
            </a:r>
            <a:r>
              <a:rPr lang="en-US" altLang="ko-KR" sz="2000" dirty="0"/>
              <a:t>Roll, </a:t>
            </a:r>
            <a:r>
              <a:rPr lang="ko-KR" altLang="en-US" sz="2000" dirty="0"/>
              <a:t>좌우방향 자유도는 무시하고 평면으로 해석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주행속도는 배송 안정성을 고려해 최대 </a:t>
            </a:r>
            <a:r>
              <a:rPr lang="en-US" altLang="ko-KR" sz="2000" dirty="0"/>
              <a:t>7km/h</a:t>
            </a:r>
            <a:r>
              <a:rPr lang="ko-KR" altLang="en-US" sz="2000" dirty="0"/>
              <a:t>로 결정</a:t>
            </a:r>
            <a:endParaRPr lang="en-US" altLang="ko-KR" sz="2000" dirty="0"/>
          </a:p>
          <a:p>
            <a:r>
              <a:rPr lang="ko-KR" altLang="en-US" sz="2000" dirty="0"/>
              <a:t>등판 경사도</a:t>
            </a:r>
            <a:r>
              <a:rPr lang="en-US" altLang="ko-KR" sz="2000" dirty="0"/>
              <a:t>, </a:t>
            </a:r>
            <a:r>
              <a:rPr lang="ko-KR" altLang="en-US" sz="2000" dirty="0"/>
              <a:t>턱 최대 높이는 도로시설 관련규정을 참고하여</a:t>
            </a:r>
            <a:r>
              <a:rPr lang="en-US" altLang="ko-KR" sz="2000" dirty="0"/>
              <a:t> </a:t>
            </a:r>
            <a:r>
              <a:rPr lang="ko-KR" altLang="en-US" sz="2000" strike="sngStrike" dirty="0">
                <a:ln>
                  <a:solidFill>
                    <a:srgbClr val="FF0000"/>
                  </a:solidFill>
                </a:ln>
              </a:rPr>
              <a:t>최대 </a:t>
            </a:r>
            <a:r>
              <a:rPr lang="en-US" altLang="ko-KR" sz="2000" strike="sngStrike" dirty="0">
                <a:ln>
                  <a:solidFill>
                    <a:srgbClr val="FF0000"/>
                  </a:solidFill>
                </a:ln>
              </a:rPr>
              <a:t>15%, 15cm</a:t>
            </a:r>
            <a:r>
              <a:rPr lang="ko-KR" altLang="en-US" sz="2000" strike="sngStrike" dirty="0">
                <a:ln>
                  <a:solidFill>
                    <a:srgbClr val="FF0000"/>
                  </a:solidFill>
                </a:ln>
              </a:rPr>
              <a:t>로 결정</a:t>
            </a:r>
            <a:endParaRPr lang="en-US" altLang="ko-KR" sz="2000" strike="sngStrike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FDDF85-91C5-F1F0-7947-3181DC37FB10}"/>
              </a:ext>
            </a:extLst>
          </p:cNvPr>
          <p:cNvSpPr/>
          <p:nvPr/>
        </p:nvSpPr>
        <p:spPr>
          <a:xfrm>
            <a:off x="6363854" y="6008760"/>
            <a:ext cx="5534807" cy="51852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과잉 조건 수정 → 최대 </a:t>
            </a:r>
            <a:r>
              <a:rPr lang="en-US" altLang="ko-KR" sz="2400" b="1" dirty="0"/>
              <a:t>10%, 3cm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0361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공학적 문제 재설정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50954F-7360-8C18-BF56-3064BD96404E}"/>
              </a:ext>
            </a:extLst>
          </p:cNvPr>
          <p:cNvSpPr/>
          <p:nvPr/>
        </p:nvSpPr>
        <p:spPr>
          <a:xfrm>
            <a:off x="1302326" y="3278909"/>
            <a:ext cx="4267200" cy="8520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A) </a:t>
            </a:r>
            <a:r>
              <a:rPr kumimoji="0" lang="ko-KR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22000" endPos="50000" dist="60007" dir="5400000" sy="-100000" algn="bl" rotWithShape="0"/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최대 </a:t>
            </a:r>
            <a:r>
              <a:rPr kumimoji="0" lang="ko-KR" altLang="en-US" sz="2000" b="1" i="0" u="none" strike="noStrike" kern="1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reflection blurRad="6350" stA="22000" endPos="50000" dist="60007" dir="5400000" sy="-100000" algn="bl" rotWithShape="0"/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등판각</a:t>
            </a:r>
            <a:r>
              <a:rPr kumimoji="0" lang="ko-KR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22000" endPos="50000" dist="60007" dir="5400000" sy="-100000" algn="bl" rotWithShape="0"/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대응 링크 최적화</a:t>
            </a:r>
            <a:endParaRPr kumimoji="0" lang="ko-KR" altLang="ko-KR" sz="200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22000" endPos="50000" dist="60007" dir="5400000" sy="-100000" algn="bl" rotWithShape="0"/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5701EE-3F9F-C58D-FC49-9F91DE58CE37}"/>
              </a:ext>
            </a:extLst>
          </p:cNvPr>
          <p:cNvSpPr/>
          <p:nvPr/>
        </p:nvSpPr>
        <p:spPr>
          <a:xfrm>
            <a:off x="1302326" y="4251821"/>
            <a:ext cx="4267200" cy="8520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B) </a:t>
            </a:r>
            <a:r>
              <a:rPr lang="ko-KR" altLang="en-US" sz="20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턱 극복 대응 링크 및</a:t>
            </a:r>
            <a:endParaRPr lang="en-US" altLang="ko-KR" sz="2000" b="1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바퀴 크기 최적화</a:t>
            </a:r>
            <a:endParaRPr lang="ko-KR" altLang="ko-KR" sz="2000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995EFD-1E5D-FE5F-36FD-0EC45F12E92C}"/>
              </a:ext>
            </a:extLst>
          </p:cNvPr>
          <p:cNvSpPr/>
          <p:nvPr/>
        </p:nvSpPr>
        <p:spPr>
          <a:xfrm>
            <a:off x="1302326" y="5224733"/>
            <a:ext cx="4267200" cy="8520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C) </a:t>
            </a:r>
            <a:r>
              <a:rPr kumimoji="0" lang="en-US" altLang="ko-KR" sz="20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22000" endPos="50000" dist="60007" dir="5400000" sy="-100000" algn="bl" rotWithShape="0"/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IMU</a:t>
            </a:r>
            <a:r>
              <a:rPr kumimoji="0" lang="ko-KR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22000" endPos="50000" dist="60007" dir="5400000" sy="-100000" algn="bl" rotWithShape="0"/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이용한 </a:t>
            </a:r>
            <a:r>
              <a:rPr kumimoji="0" lang="en-US" altLang="ko-KR" sz="20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22000" endPos="50000" dist="60007" dir="5400000" sy="-100000" algn="bl" rotWithShape="0"/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Cargo </a:t>
            </a:r>
            <a:r>
              <a:rPr kumimoji="0" lang="ko-KR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22000" endPos="50000" dist="60007" dir="5400000" sy="-100000" algn="bl" rotWithShape="0"/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평형 제어</a:t>
            </a:r>
            <a:endParaRPr kumimoji="0" lang="ko-KR" altLang="ko-KR" sz="200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22000" endPos="50000" dist="60007" dir="5400000" sy="-100000" algn="bl" rotWithShape="0"/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14B3777-FDCA-8D1D-1657-DE43E31453FB}"/>
              </a:ext>
            </a:extLst>
          </p:cNvPr>
          <p:cNvSpPr/>
          <p:nvPr/>
        </p:nvSpPr>
        <p:spPr>
          <a:xfrm>
            <a:off x="5951214" y="4477540"/>
            <a:ext cx="634313" cy="549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C1BC3C-2948-6663-6331-69C035E40CCC}"/>
              </a:ext>
            </a:extLst>
          </p:cNvPr>
          <p:cNvSpPr/>
          <p:nvPr/>
        </p:nvSpPr>
        <p:spPr>
          <a:xfrm>
            <a:off x="6922653" y="3782291"/>
            <a:ext cx="4267200" cy="8520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A) </a:t>
            </a:r>
            <a:r>
              <a:rPr kumimoji="0" lang="ko-KR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22000" endPos="50000" dist="60007" dir="5400000" sy="-100000" algn="bl" rotWithShape="0"/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장애물 극복 특성에 대한</a:t>
            </a:r>
            <a:endParaRPr kumimoji="0" lang="en-US" altLang="ko-KR" sz="20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22000" endPos="50000" dist="60007" dir="5400000" sy="-100000" algn="bl" rotWithShape="0"/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kumimoji="0" lang="ko-KR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22000" endPos="50000" dist="60007" dir="5400000" sy="-100000" algn="bl" rotWithShape="0"/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링크 최적화</a:t>
            </a:r>
            <a:endParaRPr kumimoji="0" lang="ko-KR" altLang="ko-KR" sz="200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22000" endPos="50000" dist="60007" dir="5400000" sy="-100000" algn="bl" rotWithShape="0"/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848B8C-B720-4D17-12CB-1E2E4F2411D2}"/>
              </a:ext>
            </a:extLst>
          </p:cNvPr>
          <p:cNvSpPr/>
          <p:nvPr/>
        </p:nvSpPr>
        <p:spPr>
          <a:xfrm>
            <a:off x="6922653" y="4773675"/>
            <a:ext cx="4267200" cy="8520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B) </a:t>
            </a:r>
            <a:r>
              <a:rPr lang="ko-KR" altLang="en-US" sz="20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지면 요철 함수를 상쇄하는</a:t>
            </a:r>
            <a:endParaRPr lang="en-US" altLang="ko-KR" sz="2000" b="1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평형제어 최적화</a:t>
            </a:r>
            <a:endParaRPr lang="ko-KR" altLang="ko-KR" sz="2000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47D57-C8AA-03A4-68F2-A6BAC23082C7}"/>
              </a:ext>
            </a:extLst>
          </p:cNvPr>
          <p:cNvSpPr txBox="1"/>
          <p:nvPr/>
        </p:nvSpPr>
        <p:spPr>
          <a:xfrm>
            <a:off x="1788734" y="1566228"/>
            <a:ext cx="8959272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제한조건 수정에 따라 링크 최적화의 중요성 감소</a:t>
            </a:r>
            <a:r>
              <a:rPr lang="en-US" altLang="ko-KR" sz="2000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핵심 목표인 </a:t>
            </a:r>
            <a:r>
              <a:rPr lang="ko-KR" altLang="en-US" sz="2000" dirty="0" err="1"/>
              <a:t>이송물</a:t>
            </a:r>
            <a:r>
              <a:rPr lang="ko-KR" altLang="en-US" sz="2000" dirty="0"/>
              <a:t> 안정에 초점을 맞추어 공학적 문제 재설정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0D618-27F4-431D-A6F4-C09D1C0A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5169" y="3118444"/>
            <a:ext cx="4156712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50000"/>
              </a:lnSpc>
              <a:spcAft>
                <a:spcPts val="800"/>
              </a:spcAft>
              <a:buNone/>
            </a:pPr>
            <a:r>
              <a:rPr lang="ko-KR" altLang="en-US" sz="24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설계 </a:t>
            </a:r>
            <a:r>
              <a:rPr lang="ko-KR" altLang="en-US" sz="2400" b="1" kern="100" dirty="0" err="1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팩터</a:t>
            </a:r>
            <a:r>
              <a:rPr lang="ko-KR" altLang="en-US" sz="24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 도출과</a:t>
            </a:r>
            <a:endParaRPr lang="en-US" altLang="ko-KR" sz="2400" b="1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50000"/>
              </a:lnSpc>
              <a:spcAft>
                <a:spcPts val="800"/>
              </a:spcAft>
              <a:buNone/>
            </a:pPr>
            <a:r>
              <a:rPr lang="ko-KR" altLang="en-US" sz="24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검증을 위한 실험계획 </a:t>
            </a:r>
            <a:endParaRPr lang="ko-KR" altLang="ko-KR" sz="2400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76703E0-AA86-48B9-B44F-D90848C3518D}"/>
              </a:ext>
            </a:extLst>
          </p:cNvPr>
          <p:cNvCxnSpPr>
            <a:cxnSpLocks/>
          </p:cNvCxnSpPr>
          <p:nvPr/>
        </p:nvCxnSpPr>
        <p:spPr>
          <a:xfrm>
            <a:off x="5356225" y="2781300"/>
            <a:ext cx="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E602FBE8-85CC-4B2A-8991-DB7E83A5B0B0}"/>
              </a:ext>
            </a:extLst>
          </p:cNvPr>
          <p:cNvSpPr/>
          <p:nvPr/>
        </p:nvSpPr>
        <p:spPr>
          <a:xfrm>
            <a:off x="3907790" y="2908624"/>
            <a:ext cx="101600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4A20EAA2-3908-4B05-A506-FD43F1C5124F}"/>
              </a:ext>
            </a:extLst>
          </p:cNvPr>
          <p:cNvSpPr/>
          <p:nvPr/>
        </p:nvSpPr>
        <p:spPr>
          <a:xfrm flipH="1">
            <a:off x="7766832" y="2908625"/>
            <a:ext cx="126218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1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4CF273D-562E-312D-ACDB-F2920AB4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1381"/>
            <a:ext cx="10515600" cy="389558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Stabilizer</a:t>
            </a:r>
            <a:r>
              <a:rPr lang="ko-KR" altLang="en-US" sz="2000" dirty="0"/>
              <a:t> 안정을 위한 링크 최적화 실험을 고안</a:t>
            </a:r>
            <a:r>
              <a:rPr lang="en-US" altLang="ko-KR" sz="2000" dirty="0"/>
              <a:t>…</a:t>
            </a:r>
          </a:p>
          <a:p>
            <a:pPr marL="0" indent="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→ </a:t>
            </a:r>
            <a:r>
              <a:rPr lang="en-US" altLang="ko-KR" sz="2000" dirty="0"/>
              <a:t>3D</a:t>
            </a:r>
            <a:r>
              <a:rPr lang="ko-KR" altLang="en-US" sz="2000" dirty="0"/>
              <a:t> 프린트한 테스트 모델의 안정성 취약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 유의성 부족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프로젝트 진행을 위해 </a:t>
            </a:r>
            <a:r>
              <a:rPr lang="ko-KR" altLang="en-US" sz="2000" dirty="0" err="1"/>
              <a:t>실제품</a:t>
            </a:r>
            <a:r>
              <a:rPr lang="ko-KR" altLang="en-US" sz="2000" dirty="0"/>
              <a:t> 제작이 필요해 링크 치수 확정 필요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→ 장애물 극복 특성을 근사하여 측정할 수 있는 파라미터 물색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동일 조건상에서 </a:t>
            </a:r>
            <a:r>
              <a:rPr lang="ko-KR" altLang="en-US" sz="2000" dirty="0">
                <a:ln>
                  <a:solidFill>
                    <a:srgbClr val="00B0F0"/>
                  </a:solidFill>
                </a:ln>
              </a:rPr>
              <a:t>장애물 극복 시간이 제일 짧은 링크 조합</a:t>
            </a:r>
            <a:r>
              <a:rPr lang="ko-KR" altLang="en-US" sz="2000" dirty="0"/>
              <a:t>을 채택하기로 결정</a:t>
            </a:r>
            <a:endParaRPr lang="en-US" altLang="ko-KR" sz="2000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6B0F02F6-82E1-5437-35BC-B39153B2CADC}"/>
              </a:ext>
            </a:extLst>
          </p:cNvPr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팩터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도출과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검증을 위한 실험계획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776DA9-A632-6B54-2B94-CB8C7B7BF9E8}"/>
              </a:ext>
            </a:extLst>
          </p:cNvPr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E83CBA-D416-6A20-E072-227D2ED76ACD}"/>
                </a:ext>
              </a:extLst>
            </p:cNvPr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" name="Picture 2" descr="서울과학기술대학교 - 대학소개 - 대학상징 - 로고 및 UI - 심볼마크">
              <a:extLst>
                <a:ext uri="{FF2B5EF4-FFF2-40B4-BE49-F238E27FC236}">
                  <a16:creationId xmlns:a16="http://schemas.microsoft.com/office/drawing/2014/main" id="{4681C1BE-F4DB-EEC0-F2FD-8D148E05D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2A4E14-CBBE-B5BC-28DC-655F495CE2A5}"/>
                </a:ext>
              </a:extLst>
            </p:cNvPr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기계시스템디자인공학과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BDB955E-05A7-404D-F61D-5FA602B34025}"/>
              </a:ext>
            </a:extLst>
          </p:cNvPr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C40FF87-5049-04CB-4CE3-419D6F6477BF}"/>
              </a:ext>
            </a:extLst>
          </p:cNvPr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욕실, 벽, 실내, 빛이(가) 표시된 사진&#10;&#10;자동 생성된 설명">
            <a:extLst>
              <a:ext uri="{FF2B5EF4-FFF2-40B4-BE49-F238E27FC236}">
                <a16:creationId xmlns:a16="http://schemas.microsoft.com/office/drawing/2014/main" id="{DA8FC02A-B8A8-44D5-2159-DD0C9D90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90" y="1205516"/>
            <a:ext cx="2895600" cy="2924175"/>
          </a:xfrm>
          <a:prstGeom prst="rect">
            <a:avLst/>
          </a:prstGeom>
        </p:spPr>
      </p:pic>
      <p:sp>
        <p:nvSpPr>
          <p:cNvPr id="18" name="텍스트 개체 틀 23">
            <a:extLst>
              <a:ext uri="{FF2B5EF4-FFF2-40B4-BE49-F238E27FC236}">
                <a16:creationId xmlns:a16="http://schemas.microsoft.com/office/drawing/2014/main" id="{8AB4F2DE-5BAB-5342-FC80-5E52A1FE8821}"/>
              </a:ext>
            </a:extLst>
          </p:cNvPr>
          <p:cNvSpPr txBox="1">
            <a:spLocks/>
          </p:cNvSpPr>
          <p:nvPr/>
        </p:nvSpPr>
        <p:spPr>
          <a:xfrm>
            <a:off x="839788" y="906098"/>
            <a:ext cx="950436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000" dirty="0"/>
              <a:t>A) </a:t>
            </a:r>
            <a:r>
              <a:rPr lang="ko-KR" altLang="en-US" sz="3000" dirty="0"/>
              <a:t>장애물 극복 특성에 대한 링크 최적화</a:t>
            </a:r>
          </a:p>
        </p:txBody>
      </p:sp>
    </p:spTree>
    <p:extLst>
      <p:ext uri="{BB962C8B-B14F-4D97-AF65-F5344CB8AC3E}">
        <p14:creationId xmlns:p14="http://schemas.microsoft.com/office/powerpoint/2010/main" val="292246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/>
          <p:cNvSpPr/>
          <p:nvPr/>
        </p:nvSpPr>
        <p:spPr>
          <a:xfrm>
            <a:off x="426721" y="274710"/>
            <a:ext cx="4016326" cy="544946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팩터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도출과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검증을 위한 실험계획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448801" y="95689"/>
            <a:ext cx="2927971" cy="574832"/>
            <a:chOff x="914401" y="3195785"/>
            <a:chExt cx="2927971" cy="574832"/>
          </a:xfrm>
        </p:grpSpPr>
        <p:sp>
          <p:nvSpPr>
            <p:cNvPr id="15" name="직사각형 14"/>
            <p:cNvSpPr/>
            <p:nvPr/>
          </p:nvSpPr>
          <p:spPr>
            <a:xfrm>
              <a:off x="914401" y="3195785"/>
              <a:ext cx="2650836" cy="55879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Picture 2" descr="서울과학기술대학교 - 대학소개 - 대학상징 - 로고 및 UI - 심볼마크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04371" y="3263177"/>
              <a:ext cx="529457" cy="50744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644118" y="3336680"/>
              <a:ext cx="21982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기계시스템디자인공학과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073236" y="809705"/>
            <a:ext cx="811876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0" y="193036"/>
            <a:ext cx="39224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27C1AC3A-8E3E-3404-7BF2-BF234D73C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06098"/>
            <a:ext cx="9504362" cy="823912"/>
          </a:xfrm>
        </p:spPr>
        <p:txBody>
          <a:bodyPr>
            <a:normAutofit/>
          </a:bodyPr>
          <a:lstStyle/>
          <a:p>
            <a:r>
              <a:rPr lang="en-US" altLang="ko-KR" sz="3000" b="0" dirty="0"/>
              <a:t>B) </a:t>
            </a:r>
            <a:r>
              <a:rPr lang="ko-KR" altLang="en-US" sz="3000" b="0" dirty="0"/>
              <a:t>지면 요철 함수를 상쇄하는 평형제어 최적화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A420C7C-19F7-B875-C48A-97FEB88DB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63" y="2001928"/>
            <a:ext cx="2863273" cy="1930525"/>
          </a:xfrm>
          <a:prstGeom prst="rect">
            <a:avLst/>
          </a:prstGeom>
        </p:spPr>
      </p:pic>
      <p:pic>
        <p:nvPicPr>
          <p:cNvPr id="20" name="그림 19" descr="라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7F5A9A54-5BD0-5204-B84E-4B150FACB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" t="29347" r="3920" b="24249"/>
          <a:stretch/>
        </p:blipFill>
        <p:spPr>
          <a:xfrm>
            <a:off x="7887854" y="2521528"/>
            <a:ext cx="3581387" cy="1099127"/>
          </a:xfrm>
          <a:prstGeom prst="rect">
            <a:avLst/>
          </a:prstGeom>
        </p:spPr>
      </p:pic>
      <p:pic>
        <p:nvPicPr>
          <p:cNvPr id="23" name="그림 22" descr="라인, 그래프, 도표이(가) 표시된 사진&#10;&#10;자동 생성된 설명">
            <a:extLst>
              <a:ext uri="{FF2B5EF4-FFF2-40B4-BE49-F238E27FC236}">
                <a16:creationId xmlns:a16="http://schemas.microsoft.com/office/drawing/2014/main" id="{7D2942BA-6B12-99B3-ACA7-0F138A0C53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" t="26798" r="3920" b="26798"/>
          <a:stretch/>
        </p:blipFill>
        <p:spPr>
          <a:xfrm>
            <a:off x="839788" y="2521528"/>
            <a:ext cx="3559441" cy="109912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D98D0DB-5B55-54AF-A714-E23DC8702DD0}"/>
              </a:ext>
            </a:extLst>
          </p:cNvPr>
          <p:cNvCxnSpPr>
            <a:cxnSpLocks/>
          </p:cNvCxnSpPr>
          <p:nvPr/>
        </p:nvCxnSpPr>
        <p:spPr>
          <a:xfrm>
            <a:off x="4399229" y="3172692"/>
            <a:ext cx="874735" cy="4479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5B36466-8AF2-FECE-AB18-5B71481E698E}"/>
              </a:ext>
            </a:extLst>
          </p:cNvPr>
          <p:cNvCxnSpPr>
            <a:endCxn id="20" idx="1"/>
          </p:cNvCxnSpPr>
          <p:nvPr/>
        </p:nvCxnSpPr>
        <p:spPr>
          <a:xfrm>
            <a:off x="6474691" y="2826327"/>
            <a:ext cx="1413163" cy="24476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0058D5B-E48D-288B-5361-32260B63ECA0}"/>
              </a:ext>
            </a:extLst>
          </p:cNvPr>
          <p:cNvSpPr txBox="1"/>
          <p:nvPr/>
        </p:nvSpPr>
        <p:spPr>
          <a:xfrm>
            <a:off x="1065759" y="3849326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주기적인 요철 함수 입력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8B1770-F337-885F-FFB2-B22212B5EC61}"/>
              </a:ext>
            </a:extLst>
          </p:cNvPr>
          <p:cNvSpPr txBox="1"/>
          <p:nvPr/>
        </p:nvSpPr>
        <p:spPr>
          <a:xfrm>
            <a:off x="8052058" y="3849326"/>
            <a:ext cx="350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IMU </a:t>
            </a:r>
            <a:r>
              <a:rPr lang="ko-KR" altLang="en-US" sz="2000" dirty="0"/>
              <a:t>측정값의 회귀함수 획득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35551D-79B2-C52B-C2D1-4C0B3DAC9CF0}"/>
              </a:ext>
            </a:extLst>
          </p:cNvPr>
          <p:cNvSpPr txBox="1"/>
          <p:nvPr/>
        </p:nvSpPr>
        <p:spPr>
          <a:xfrm>
            <a:off x="471053" y="4716972"/>
            <a:ext cx="11249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바퀴 지름보다 큰 주기의 요철은 링크를 거쳐 </a:t>
            </a:r>
            <a:r>
              <a:rPr lang="ko-KR" altLang="en-US" sz="2000" dirty="0" err="1"/>
              <a:t>카고로</a:t>
            </a:r>
            <a:r>
              <a:rPr lang="ko-KR" altLang="en-US" sz="2000" dirty="0"/>
              <a:t> 전달</a:t>
            </a:r>
            <a:endParaRPr lang="en-US" altLang="ko-KR" sz="2000" dirty="0"/>
          </a:p>
          <a:p>
            <a:pPr>
              <a:lnSpc>
                <a:spcPct val="50000"/>
              </a:lnSpc>
            </a:pPr>
            <a:endParaRPr lang="en-US" altLang="ko-KR" sz="2000" dirty="0"/>
          </a:p>
          <a:p>
            <a:r>
              <a:rPr lang="en-US" altLang="ko-KR" sz="2000" dirty="0"/>
              <a:t>		</a:t>
            </a:r>
            <a:r>
              <a:rPr lang="ko-KR" altLang="en-US" sz="2000" dirty="0"/>
              <a:t>→ 모터로 상쇄 </a:t>
            </a:r>
            <a:r>
              <a:rPr lang="ko-KR" altLang="en-US" sz="2000" dirty="0" err="1"/>
              <a:t>안할</a:t>
            </a:r>
            <a:r>
              <a:rPr lang="ko-KR" altLang="en-US" sz="2000" dirty="0"/>
              <a:t> 경우 </a:t>
            </a:r>
            <a:r>
              <a:rPr lang="ko-KR" altLang="en-US" sz="2000" dirty="0" err="1"/>
              <a:t>카고의</a:t>
            </a:r>
            <a:r>
              <a:rPr lang="ko-KR" altLang="en-US" sz="2000" dirty="0"/>
              <a:t> </a:t>
            </a:r>
            <a:r>
              <a:rPr lang="en-US" altLang="ko-KR" sz="2000" dirty="0"/>
              <a:t>IMU Pitch </a:t>
            </a:r>
            <a:r>
              <a:rPr lang="ko-KR" altLang="en-US" sz="2000" dirty="0"/>
              <a:t>데이터는 요철 함수와 동일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입력한 요철 함수와  </a:t>
            </a:r>
            <a:r>
              <a:rPr lang="en-US" altLang="ko-KR" sz="2000" dirty="0"/>
              <a:t>IMU</a:t>
            </a:r>
            <a:r>
              <a:rPr lang="ko-KR" altLang="en-US" sz="2000" dirty="0"/>
              <a:t> 데이터의 회귀함수의 </a:t>
            </a:r>
            <a:r>
              <a:rPr lang="ko-KR" altLang="en-US" sz="2000" dirty="0">
                <a:ln>
                  <a:solidFill>
                    <a:srgbClr val="00B0F0"/>
                  </a:solidFill>
                </a:ln>
              </a:rPr>
              <a:t>진폭의 비율이 작을수록 </a:t>
            </a:r>
            <a:r>
              <a:rPr lang="ko-KR" altLang="en-US" sz="2000" dirty="0"/>
              <a:t>잘 상쇄되었다고 판단 </a:t>
            </a:r>
          </a:p>
        </p:txBody>
      </p:sp>
    </p:spTree>
    <p:extLst>
      <p:ext uri="{BB962C8B-B14F-4D97-AF65-F5344CB8AC3E}">
        <p14:creationId xmlns:p14="http://schemas.microsoft.com/office/powerpoint/2010/main" val="28028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0D618-27F4-431D-A6F4-C09D1C0A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8950" y="3201050"/>
            <a:ext cx="3594100" cy="455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400" b="1" kern="100" dirty="0">
                <a:solidFill>
                  <a:schemeClr val="bg1"/>
                </a:solidFill>
                <a:effectLst>
                  <a:reflection blurRad="6350" stA="22000" endPos="50000" dist="60007" dir="5400000" sy="-100000" algn="bl" rotWithShape="0"/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회로 구성과 주행 테스트</a:t>
            </a:r>
            <a:endParaRPr lang="ko-KR" altLang="ko-KR" sz="2400" kern="100" dirty="0">
              <a:solidFill>
                <a:schemeClr val="bg1"/>
              </a:solidFill>
              <a:effectLst>
                <a:reflection blurRad="6350" stA="22000" endPos="50000" dist="60007" dir="5400000" sy="-100000" algn="bl" rotWithShape="0"/>
              </a:effectLst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76703E0-AA86-48B9-B44F-D90848C3518D}"/>
              </a:ext>
            </a:extLst>
          </p:cNvPr>
          <p:cNvCxnSpPr>
            <a:cxnSpLocks/>
          </p:cNvCxnSpPr>
          <p:nvPr/>
        </p:nvCxnSpPr>
        <p:spPr>
          <a:xfrm>
            <a:off x="5356225" y="2781300"/>
            <a:ext cx="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E602FBE8-85CC-4B2A-8991-DB7E83A5B0B0}"/>
              </a:ext>
            </a:extLst>
          </p:cNvPr>
          <p:cNvSpPr/>
          <p:nvPr/>
        </p:nvSpPr>
        <p:spPr>
          <a:xfrm>
            <a:off x="4014588" y="2908624"/>
            <a:ext cx="101600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4A20EAA2-3908-4B05-A506-FD43F1C5124F}"/>
              </a:ext>
            </a:extLst>
          </p:cNvPr>
          <p:cNvSpPr/>
          <p:nvPr/>
        </p:nvSpPr>
        <p:spPr>
          <a:xfrm flipH="1">
            <a:off x="7938282" y="2908625"/>
            <a:ext cx="126218" cy="1040747"/>
          </a:xfrm>
          <a:prstGeom prst="leftBracke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998</Words>
  <Application>Microsoft Office PowerPoint</Application>
  <PresentationFormat>와이드스크린</PresentationFormat>
  <Paragraphs>270</Paragraphs>
  <Slides>30</Slides>
  <Notes>7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Bahnschrift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성민</dc:creator>
  <cp:lastModifiedBy>석영선</cp:lastModifiedBy>
  <cp:revision>37</cp:revision>
  <dcterms:created xsi:type="dcterms:W3CDTF">2022-10-29T01:12:32Z</dcterms:created>
  <dcterms:modified xsi:type="dcterms:W3CDTF">2023-05-21T08:14:10Z</dcterms:modified>
  <cp:version/>
</cp:coreProperties>
</file>